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6"/>
  </p:notesMasterIdLst>
  <p:handoutMasterIdLst>
    <p:handoutMasterId r:id="rId37"/>
  </p:handoutMasterIdLst>
  <p:sldIdLst>
    <p:sldId id="256" r:id="rId5"/>
    <p:sldId id="274" r:id="rId6"/>
    <p:sldId id="270" r:id="rId7"/>
    <p:sldId id="271" r:id="rId8"/>
    <p:sldId id="273" r:id="rId9"/>
    <p:sldId id="276" r:id="rId10"/>
    <p:sldId id="275" r:id="rId11"/>
    <p:sldId id="286" r:id="rId12"/>
    <p:sldId id="277" r:id="rId13"/>
    <p:sldId id="272" r:id="rId14"/>
    <p:sldId id="278" r:id="rId15"/>
    <p:sldId id="279" r:id="rId16"/>
    <p:sldId id="280" r:id="rId17"/>
    <p:sldId id="281" r:id="rId18"/>
    <p:sldId id="282" r:id="rId19"/>
    <p:sldId id="283" r:id="rId20"/>
    <p:sldId id="284" r:id="rId21"/>
    <p:sldId id="285"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6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1" autoAdjust="0"/>
  </p:normalViewPr>
  <p:slideViewPr>
    <p:cSldViewPr snapToGrid="0">
      <p:cViewPr varScale="1">
        <p:scale>
          <a:sx n="37" d="100"/>
          <a:sy n="37" d="100"/>
        </p:scale>
        <p:origin x="1176" y="256"/>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3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03FB87-790C-4850-A90C-12C5FF4B94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8127921-F9C4-44F3-AC5F-130B6A406C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E59275-AFE1-4999-B78A-D0D76B9F2B0B}" type="datetimeFigureOut">
              <a:rPr lang="en-US" smtClean="0"/>
              <a:t>10/9/2025</a:t>
            </a:fld>
            <a:endParaRPr lang="en-US" dirty="0"/>
          </a:p>
        </p:txBody>
      </p:sp>
      <p:sp>
        <p:nvSpPr>
          <p:cNvPr id="4" name="Footer Placeholder 3">
            <a:extLst>
              <a:ext uri="{FF2B5EF4-FFF2-40B4-BE49-F238E27FC236}">
                <a16:creationId xmlns:a16="http://schemas.microsoft.com/office/drawing/2014/main" id="{4765E047-F1CB-4066-A459-9EDC95F2E6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8A77EF5-5277-4BAF-8BB4-2E02103988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668C69-0C3E-40A2-B4A0-B2C8B71D8E3A}" type="slidenum">
              <a:rPr lang="en-US" smtClean="0"/>
              <a:t>‹#›</a:t>
            </a:fld>
            <a:endParaRPr lang="en-US" dirty="0"/>
          </a:p>
        </p:txBody>
      </p:sp>
    </p:spTree>
    <p:extLst>
      <p:ext uri="{BB962C8B-B14F-4D97-AF65-F5344CB8AC3E}">
        <p14:creationId xmlns:p14="http://schemas.microsoft.com/office/powerpoint/2010/main" val="20515862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EADD7A-FE61-48EE-BE0E-8546E5401374}" type="datetimeFigureOut">
              <a:rPr lang="en-US" smtClean="0"/>
              <a:t>10/9/2025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00EEB-8338-48D7-8EE8-EE0082EF7602}" type="slidenum">
              <a:rPr lang="en-US" smtClean="0"/>
              <a:t>‹#›</a:t>
            </a:fld>
            <a:endParaRPr lang="en-US" dirty="0"/>
          </a:p>
        </p:txBody>
      </p:sp>
    </p:spTree>
    <p:extLst>
      <p:ext uri="{BB962C8B-B14F-4D97-AF65-F5344CB8AC3E}">
        <p14:creationId xmlns:p14="http://schemas.microsoft.com/office/powerpoint/2010/main" val="376777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1</a:t>
            </a:fld>
            <a:endParaRPr lang="en-US" dirty="0"/>
          </a:p>
        </p:txBody>
      </p:sp>
    </p:spTree>
    <p:extLst>
      <p:ext uri="{BB962C8B-B14F-4D97-AF65-F5344CB8AC3E}">
        <p14:creationId xmlns:p14="http://schemas.microsoft.com/office/powerpoint/2010/main" val="400533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000EEB-8338-48D7-8EE8-EE0082EF7602}" type="slidenum">
              <a:rPr lang="en-US" smtClean="0"/>
              <a:t>31</a:t>
            </a:fld>
            <a:endParaRPr lang="en-US" dirty="0"/>
          </a:p>
        </p:txBody>
      </p:sp>
    </p:spTree>
    <p:extLst>
      <p:ext uri="{BB962C8B-B14F-4D97-AF65-F5344CB8AC3E}">
        <p14:creationId xmlns:p14="http://schemas.microsoft.com/office/powerpoint/2010/main" val="367296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10/9/2025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10/9/2025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10/9/2025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10/9/2025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10/9/2025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easeus.com/backup-software/tb-free-2.html?saSDKMultilink=true"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hyperlink" Target="https://youtu.be/g5lHcCdIO6U?si=aDyXqZOFywZdvn6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0q4ryWrAWSQ?si=ONb2PDV5bPdOzMJK" TargetMode="External"/><Relationship Id="rId2" Type="http://schemas.openxmlformats.org/officeDocument/2006/relationships/hyperlink" Target="https://www.diskgenius.com/editions.ph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github.com/builtbybel/Flyoob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SLMwTsOhw9c?si=96w5y2LC93pCevd_" TargetMode="External"/><Relationship Id="rId2" Type="http://schemas.openxmlformats.org/officeDocument/2006/relationships/hyperlink" Target="https://youtu.be/0ltt7p75N9M?si=yQBF9Yj8EPbAibZC"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J5mDUU9GCNo?si=vQ5pK2LDeIuRSNiG" TargetMode="External"/><Relationship Id="rId2" Type="http://schemas.openxmlformats.org/officeDocument/2006/relationships/hyperlink" Target="https://rufus.ie/en/"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5" name="Picture 4" descr="chain links">
            <a:extLst>
              <a:ext uri="{FF2B5EF4-FFF2-40B4-BE49-F238E27FC236}">
                <a16:creationId xmlns:a16="http://schemas.microsoft.com/office/drawing/2014/main" id="{A4511EBC-2F3C-446D-867B-7DC328517A44}"/>
              </a:ext>
            </a:extLst>
          </p:cNvPr>
          <p:cNvPicPr>
            <a:picLocks noChangeAspect="1"/>
          </p:cNvPicPr>
          <p:nvPr/>
        </p:nvPicPr>
        <p:blipFill rotWithShape="1">
          <a:blip r:embed="rId4">
            <a:duotone>
              <a:prstClr val="black"/>
              <a:schemeClr val="accent5">
                <a:tint val="45000"/>
                <a:satMod val="400000"/>
              </a:schemeClr>
            </a:duotone>
            <a:alphaModFix amt="25000"/>
          </a:blip>
          <a:srcRect t="23391"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3D30D32A-359B-41BB-9746-2CF3A21EEFFC}"/>
              </a:ext>
            </a:extLst>
          </p:cNvPr>
          <p:cNvSpPr>
            <a:spLocks noGrp="1"/>
          </p:cNvSpPr>
          <p:nvPr>
            <p:ph type="ctrTitle"/>
          </p:nvPr>
        </p:nvSpPr>
        <p:spPr>
          <a:xfrm>
            <a:off x="1092325" y="1447800"/>
            <a:ext cx="8825658" cy="3329581"/>
          </a:xfrm>
        </p:spPr>
        <p:txBody>
          <a:bodyPr>
            <a:normAutofit/>
          </a:bodyPr>
          <a:lstStyle/>
          <a:p>
            <a:r>
              <a:rPr lang="en-US" dirty="0"/>
              <a:t>Windows 10 End of Support</a:t>
            </a:r>
            <a:endParaRPr lang="ru-RU" dirty="0"/>
          </a:p>
        </p:txBody>
      </p:sp>
      <p:sp>
        <p:nvSpPr>
          <p:cNvPr id="3" name="Subtitle 2">
            <a:extLst>
              <a:ext uri="{FF2B5EF4-FFF2-40B4-BE49-F238E27FC236}">
                <a16:creationId xmlns:a16="http://schemas.microsoft.com/office/drawing/2014/main" id="{B4CA222A-88BC-48F4-9AE8-2115B7D1E6DC}"/>
              </a:ext>
            </a:extLst>
          </p:cNvPr>
          <p:cNvSpPr>
            <a:spLocks noGrp="1"/>
          </p:cNvSpPr>
          <p:nvPr>
            <p:ph type="subTitle" idx="1"/>
          </p:nvPr>
        </p:nvSpPr>
        <p:spPr>
          <a:xfrm>
            <a:off x="1154955" y="4777380"/>
            <a:ext cx="8825658" cy="861420"/>
          </a:xfrm>
        </p:spPr>
        <p:txBody>
          <a:bodyPr>
            <a:normAutofit/>
          </a:bodyPr>
          <a:lstStyle/>
          <a:p>
            <a:r>
              <a:rPr lang="en-US" b="1" dirty="0"/>
              <a:t>So – NOW WHAT?</a:t>
            </a:r>
          </a:p>
        </p:txBody>
      </p:sp>
      <p:sp>
        <p:nvSpPr>
          <p:cNvPr id="20" name="Rectangle 19">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9300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error&#10;&#10;AI-generated content may be incorrect.">
            <a:extLst>
              <a:ext uri="{FF2B5EF4-FFF2-40B4-BE49-F238E27FC236}">
                <a16:creationId xmlns:a16="http://schemas.microsoft.com/office/drawing/2014/main" id="{05B44D4D-DDB0-6112-2441-B469A9B290B0}"/>
              </a:ext>
            </a:extLst>
          </p:cNvPr>
          <p:cNvPicPr>
            <a:picLocks noChangeAspect="1"/>
          </p:cNvPicPr>
          <p:nvPr/>
        </p:nvPicPr>
        <p:blipFill>
          <a:blip r:embed="rId2"/>
          <a:stretch>
            <a:fillRect/>
          </a:stretch>
        </p:blipFill>
        <p:spPr>
          <a:xfrm>
            <a:off x="3309720" y="0"/>
            <a:ext cx="5572559" cy="6858000"/>
          </a:xfrm>
          <a:prstGeom prst="rect">
            <a:avLst/>
          </a:prstGeom>
        </p:spPr>
      </p:pic>
    </p:spTree>
    <p:extLst>
      <p:ext uri="{BB962C8B-B14F-4D97-AF65-F5344CB8AC3E}">
        <p14:creationId xmlns:p14="http://schemas.microsoft.com/office/powerpoint/2010/main" val="245587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BB47-78E5-1515-C1CE-FB64E31E2635}"/>
              </a:ext>
            </a:extLst>
          </p:cNvPr>
          <p:cNvSpPr>
            <a:spLocks noGrp="1"/>
          </p:cNvSpPr>
          <p:nvPr>
            <p:ph type="title"/>
          </p:nvPr>
        </p:nvSpPr>
        <p:spPr/>
        <p:txBody>
          <a:bodyPr/>
          <a:lstStyle/>
          <a:p>
            <a:r>
              <a:rPr lang="en-US" dirty="0"/>
              <a:t>BUY A NEW COMPUTER!!!</a:t>
            </a:r>
          </a:p>
        </p:txBody>
      </p:sp>
      <p:sp>
        <p:nvSpPr>
          <p:cNvPr id="3" name="Content Placeholder 2">
            <a:extLst>
              <a:ext uri="{FF2B5EF4-FFF2-40B4-BE49-F238E27FC236}">
                <a16:creationId xmlns:a16="http://schemas.microsoft.com/office/drawing/2014/main" id="{5C2FB05A-B52C-7CDE-8E92-6408F612F3F8}"/>
              </a:ext>
            </a:extLst>
          </p:cNvPr>
          <p:cNvSpPr>
            <a:spLocks noGrp="1"/>
          </p:cNvSpPr>
          <p:nvPr>
            <p:ph idx="1"/>
          </p:nvPr>
        </p:nvSpPr>
        <p:spPr/>
        <p:txBody>
          <a:bodyPr>
            <a:normAutofit fontScale="92500"/>
          </a:bodyPr>
          <a:lstStyle/>
          <a:p>
            <a:r>
              <a:rPr lang="en-US" sz="2400" dirty="0"/>
              <a:t>This is what Microsoft – and their hardware partners (Dell, Lenovo, HP, </a:t>
            </a:r>
            <a:r>
              <a:rPr lang="en-US" sz="2400" dirty="0" err="1"/>
              <a:t>etc</a:t>
            </a:r>
            <a:r>
              <a:rPr lang="en-US" sz="2400" dirty="0"/>
              <a:t>) REALLY want you to do. This is the reason Microsoft set the hardware requirements for Windows 11:</a:t>
            </a:r>
          </a:p>
          <a:p>
            <a:pPr lvl="1"/>
            <a:r>
              <a:rPr lang="en-US" sz="2000" dirty="0"/>
              <a:t>TPM 2.0 (Trusted Platform Module), hardware-based security. Needed for Windows Hello (biometrics) and </a:t>
            </a:r>
            <a:r>
              <a:rPr lang="en-US" sz="2000" dirty="0" err="1"/>
              <a:t>Bitlocker</a:t>
            </a:r>
            <a:r>
              <a:rPr lang="en-US" sz="2000" dirty="0"/>
              <a:t> (whole disk encryption)</a:t>
            </a:r>
          </a:p>
          <a:p>
            <a:pPr lvl="1"/>
            <a:r>
              <a:rPr lang="en-US" sz="2000" dirty="0"/>
              <a:t>8</a:t>
            </a:r>
            <a:r>
              <a:rPr lang="en-US" sz="2000" baseline="30000" dirty="0"/>
              <a:t>th</a:t>
            </a:r>
            <a:r>
              <a:rPr lang="en-US" sz="2000" dirty="0"/>
              <a:t> generation Intel or similar era AMD CPU (roughly circa 2019)</a:t>
            </a:r>
          </a:p>
          <a:p>
            <a:pPr lvl="1"/>
            <a:endParaRPr lang="en-US" sz="2000" dirty="0"/>
          </a:p>
          <a:p>
            <a:pPr marL="0" indent="0">
              <a:buNone/>
            </a:pPr>
            <a:r>
              <a:rPr lang="en-US" sz="2400" dirty="0"/>
              <a:t>This requirement is going to cause a LOT of e-waste, and a lot of consumers (in this economy) cannot afford to just go out and buy a new computer.</a:t>
            </a:r>
          </a:p>
        </p:txBody>
      </p:sp>
    </p:spTree>
    <p:extLst>
      <p:ext uri="{BB962C8B-B14F-4D97-AF65-F5344CB8AC3E}">
        <p14:creationId xmlns:p14="http://schemas.microsoft.com/office/powerpoint/2010/main" val="147318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9DB0E-F8AD-FF85-C832-77F81050B601}"/>
              </a:ext>
            </a:extLst>
          </p:cNvPr>
          <p:cNvSpPr>
            <a:spLocks noGrp="1"/>
          </p:cNvSpPr>
          <p:nvPr>
            <p:ph type="title"/>
          </p:nvPr>
        </p:nvSpPr>
        <p:spPr/>
        <p:txBody>
          <a:bodyPr/>
          <a:lstStyle/>
          <a:p>
            <a:r>
              <a:rPr lang="en-US" b="1" dirty="0"/>
              <a:t>NEW</a:t>
            </a:r>
            <a:r>
              <a:rPr lang="en-US" dirty="0"/>
              <a:t> Computer – budget?</a:t>
            </a:r>
          </a:p>
        </p:txBody>
      </p:sp>
      <p:sp>
        <p:nvSpPr>
          <p:cNvPr id="3" name="Content Placeholder 2">
            <a:extLst>
              <a:ext uri="{FF2B5EF4-FFF2-40B4-BE49-F238E27FC236}">
                <a16:creationId xmlns:a16="http://schemas.microsoft.com/office/drawing/2014/main" id="{16B23AF7-2A39-79C9-512F-B76122AB3918}"/>
              </a:ext>
            </a:extLst>
          </p:cNvPr>
          <p:cNvSpPr>
            <a:spLocks noGrp="1"/>
          </p:cNvSpPr>
          <p:nvPr>
            <p:ph idx="1"/>
          </p:nvPr>
        </p:nvSpPr>
        <p:spPr/>
        <p:txBody>
          <a:bodyPr>
            <a:normAutofit fontScale="92500" lnSpcReduction="10000"/>
          </a:bodyPr>
          <a:lstStyle/>
          <a:p>
            <a:r>
              <a:rPr lang="en-US" sz="2400" dirty="0"/>
              <a:t>Laptops: about </a:t>
            </a:r>
            <a:r>
              <a:rPr lang="en-US" sz="2400" b="1" dirty="0"/>
              <a:t>$500</a:t>
            </a:r>
            <a:r>
              <a:rPr lang="en-US" sz="2400" dirty="0"/>
              <a:t> for a decent entry-level machine</a:t>
            </a:r>
          </a:p>
          <a:p>
            <a:r>
              <a:rPr lang="en-US" sz="2400" dirty="0"/>
              <a:t>Desktops: again, about </a:t>
            </a:r>
            <a:r>
              <a:rPr lang="en-US" sz="2400" b="1" dirty="0"/>
              <a:t>$500 </a:t>
            </a:r>
            <a:r>
              <a:rPr lang="en-US" sz="2400" dirty="0"/>
              <a:t>for entry level. Maybe a bit less.</a:t>
            </a:r>
          </a:p>
          <a:p>
            <a:endParaRPr lang="en-US" sz="2400" dirty="0"/>
          </a:p>
          <a:p>
            <a:pPr marL="0" indent="0">
              <a:buNone/>
            </a:pPr>
            <a:r>
              <a:rPr lang="en-US" sz="2400" dirty="0"/>
              <a:t>For a desktop, if your monitor, keyboard, mouse, and printer are in good condition you can continue to use them – and just replace the base computer.</a:t>
            </a:r>
          </a:p>
          <a:p>
            <a:pPr marL="0" indent="0">
              <a:buNone/>
            </a:pPr>
            <a:endParaRPr lang="en-US" sz="2400" dirty="0"/>
          </a:p>
          <a:p>
            <a:pPr marL="0" indent="0">
              <a:buNone/>
            </a:pPr>
            <a:r>
              <a:rPr lang="en-US" sz="2400" dirty="0"/>
              <a:t>I highly recommend getting 16GB of RAM and a 500GB </a:t>
            </a:r>
            <a:r>
              <a:rPr lang="en-US" sz="2400" dirty="0" err="1"/>
              <a:t>NVMe</a:t>
            </a:r>
            <a:r>
              <a:rPr lang="en-US" sz="2400" dirty="0"/>
              <a:t> solid state storage </a:t>
            </a:r>
            <a:r>
              <a:rPr lang="en-US" sz="2400" u="sng" dirty="0"/>
              <a:t>as a minimum</a:t>
            </a:r>
          </a:p>
          <a:p>
            <a:pPr marL="0" indent="0">
              <a:buNone/>
            </a:pPr>
            <a:r>
              <a:rPr lang="en-US" sz="2400" b="1" dirty="0"/>
              <a:t>Purchase the fastest/most cores CPU you can afford</a:t>
            </a:r>
          </a:p>
        </p:txBody>
      </p:sp>
    </p:spTree>
    <p:extLst>
      <p:ext uri="{BB962C8B-B14F-4D97-AF65-F5344CB8AC3E}">
        <p14:creationId xmlns:p14="http://schemas.microsoft.com/office/powerpoint/2010/main" val="314799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8B1A2-33D6-ADBD-9811-484C6F91B8E3}"/>
              </a:ext>
            </a:extLst>
          </p:cNvPr>
          <p:cNvSpPr>
            <a:spLocks noGrp="1"/>
          </p:cNvSpPr>
          <p:nvPr>
            <p:ph type="title"/>
          </p:nvPr>
        </p:nvSpPr>
        <p:spPr/>
        <p:txBody>
          <a:bodyPr/>
          <a:lstStyle/>
          <a:p>
            <a:r>
              <a:rPr lang="en-US" dirty="0"/>
              <a:t>Lower cost alternatives!</a:t>
            </a:r>
          </a:p>
        </p:txBody>
      </p:sp>
      <p:sp>
        <p:nvSpPr>
          <p:cNvPr id="3" name="Content Placeholder 2">
            <a:extLst>
              <a:ext uri="{FF2B5EF4-FFF2-40B4-BE49-F238E27FC236}">
                <a16:creationId xmlns:a16="http://schemas.microsoft.com/office/drawing/2014/main" id="{4B4AB059-FB66-FB17-0041-EDFD8D182EB6}"/>
              </a:ext>
            </a:extLst>
          </p:cNvPr>
          <p:cNvSpPr>
            <a:spLocks noGrp="1"/>
          </p:cNvSpPr>
          <p:nvPr>
            <p:ph idx="1"/>
          </p:nvPr>
        </p:nvSpPr>
        <p:spPr/>
        <p:txBody>
          <a:bodyPr>
            <a:normAutofit/>
          </a:bodyPr>
          <a:lstStyle/>
          <a:p>
            <a:r>
              <a:rPr lang="en-US" sz="2400" dirty="0"/>
              <a:t>Companies are refreshing their desktop and laptop fleets </a:t>
            </a:r>
          </a:p>
          <a:p>
            <a:r>
              <a:rPr lang="en-US" sz="2400" dirty="0"/>
              <a:t>Used or reconditioned laptop or desktop can provide a good machine at a great price</a:t>
            </a:r>
          </a:p>
          <a:p>
            <a:endParaRPr lang="en-US" sz="2400" dirty="0"/>
          </a:p>
          <a:p>
            <a:r>
              <a:rPr lang="en-US" sz="2400" dirty="0"/>
              <a:t>CAVEAT EMPTOR! Some of the “Windows 11” machines on eBay have non-certified CPUs... If you want a Certified platform, remember to get 8</a:t>
            </a:r>
            <a:r>
              <a:rPr lang="en-US" sz="2400" baseline="30000" dirty="0"/>
              <a:t>th</a:t>
            </a:r>
            <a:r>
              <a:rPr lang="en-US" sz="2400" dirty="0"/>
              <a:t> generation Intel (or newer) and TPM 2.0</a:t>
            </a:r>
          </a:p>
        </p:txBody>
      </p:sp>
    </p:spTree>
    <p:extLst>
      <p:ext uri="{BB962C8B-B14F-4D97-AF65-F5344CB8AC3E}">
        <p14:creationId xmlns:p14="http://schemas.microsoft.com/office/powerpoint/2010/main" val="4082782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with a message on the screen&#10;&#10;AI-generated content may be incorrect.">
            <a:extLst>
              <a:ext uri="{FF2B5EF4-FFF2-40B4-BE49-F238E27FC236}">
                <a16:creationId xmlns:a16="http://schemas.microsoft.com/office/drawing/2014/main" id="{57E5A5A6-0EBF-A686-6D27-698A581EC222}"/>
              </a:ext>
            </a:extLst>
          </p:cNvPr>
          <p:cNvPicPr>
            <a:picLocks noChangeAspect="1"/>
          </p:cNvPicPr>
          <p:nvPr/>
        </p:nvPicPr>
        <p:blipFill>
          <a:blip r:embed="rId2"/>
          <a:stretch>
            <a:fillRect/>
          </a:stretch>
        </p:blipFill>
        <p:spPr>
          <a:xfrm>
            <a:off x="80996" y="0"/>
            <a:ext cx="12030007" cy="6858000"/>
          </a:xfrm>
          <a:prstGeom prst="rect">
            <a:avLst/>
          </a:prstGeom>
        </p:spPr>
      </p:pic>
    </p:spTree>
    <p:extLst>
      <p:ext uri="{BB962C8B-B14F-4D97-AF65-F5344CB8AC3E}">
        <p14:creationId xmlns:p14="http://schemas.microsoft.com/office/powerpoint/2010/main" val="333411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tower with a screen and a screenshot&#10;&#10;AI-generated content may be incorrect.">
            <a:extLst>
              <a:ext uri="{FF2B5EF4-FFF2-40B4-BE49-F238E27FC236}">
                <a16:creationId xmlns:a16="http://schemas.microsoft.com/office/drawing/2014/main" id="{2CFB2B3A-38DC-463A-A831-88580C34C4B1}"/>
              </a:ext>
            </a:extLst>
          </p:cNvPr>
          <p:cNvPicPr>
            <a:picLocks noChangeAspect="1"/>
          </p:cNvPicPr>
          <p:nvPr/>
        </p:nvPicPr>
        <p:blipFill>
          <a:blip r:embed="rId2"/>
          <a:stretch>
            <a:fillRect/>
          </a:stretch>
        </p:blipFill>
        <p:spPr>
          <a:xfrm>
            <a:off x="5996" y="0"/>
            <a:ext cx="12180007" cy="6858000"/>
          </a:xfrm>
          <a:prstGeom prst="rect">
            <a:avLst/>
          </a:prstGeom>
        </p:spPr>
      </p:pic>
    </p:spTree>
    <p:extLst>
      <p:ext uri="{BB962C8B-B14F-4D97-AF65-F5344CB8AC3E}">
        <p14:creationId xmlns:p14="http://schemas.microsoft.com/office/powerpoint/2010/main" val="1791652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B95A2-4EDA-90DF-0C36-9BD2A6FD0423}"/>
              </a:ext>
            </a:extLst>
          </p:cNvPr>
          <p:cNvSpPr>
            <a:spLocks noGrp="1"/>
          </p:cNvSpPr>
          <p:nvPr>
            <p:ph type="title"/>
          </p:nvPr>
        </p:nvSpPr>
        <p:spPr/>
        <p:txBody>
          <a:bodyPr/>
          <a:lstStyle/>
          <a:p>
            <a:r>
              <a:rPr lang="en-US" dirty="0"/>
              <a:t>Budget busters!</a:t>
            </a:r>
            <a:br>
              <a:rPr lang="en-US" dirty="0"/>
            </a:br>
            <a:r>
              <a:rPr lang="en-US" dirty="0"/>
              <a:t>Consider a non-certified config</a:t>
            </a:r>
          </a:p>
        </p:txBody>
      </p:sp>
      <p:sp>
        <p:nvSpPr>
          <p:cNvPr id="3" name="Content Placeholder 2">
            <a:extLst>
              <a:ext uri="{FF2B5EF4-FFF2-40B4-BE49-F238E27FC236}">
                <a16:creationId xmlns:a16="http://schemas.microsoft.com/office/drawing/2014/main" id="{9692A032-E0E1-8D64-7D2A-D6F72C3620F1}"/>
              </a:ext>
            </a:extLst>
          </p:cNvPr>
          <p:cNvSpPr>
            <a:spLocks noGrp="1"/>
          </p:cNvSpPr>
          <p:nvPr>
            <p:ph idx="1"/>
          </p:nvPr>
        </p:nvSpPr>
        <p:spPr/>
        <p:txBody>
          <a:bodyPr>
            <a:normAutofit/>
          </a:bodyPr>
          <a:lstStyle/>
          <a:p>
            <a:r>
              <a:rPr lang="en-US" sz="2800" dirty="0"/>
              <a:t>4</a:t>
            </a:r>
            <a:r>
              <a:rPr lang="en-US" sz="2800" baseline="30000" dirty="0"/>
              <a:t>th</a:t>
            </a:r>
            <a:r>
              <a:rPr lang="en-US" sz="2800" dirty="0"/>
              <a:t>, 5</a:t>
            </a:r>
            <a:r>
              <a:rPr lang="en-US" sz="2800" baseline="30000" dirty="0"/>
              <a:t>th</a:t>
            </a:r>
            <a:r>
              <a:rPr lang="en-US" sz="2800" dirty="0"/>
              <a:t>, 6</a:t>
            </a:r>
            <a:r>
              <a:rPr lang="en-US" sz="2800" baseline="30000" dirty="0"/>
              <a:t>th</a:t>
            </a:r>
            <a:r>
              <a:rPr lang="en-US" sz="2800" dirty="0"/>
              <a:t>, and 7</a:t>
            </a:r>
            <a:r>
              <a:rPr lang="en-US" sz="2800" baseline="30000" dirty="0"/>
              <a:t>th</a:t>
            </a:r>
            <a:r>
              <a:rPr lang="en-US" sz="2800" dirty="0"/>
              <a:t> generation Intel CPUs can run Windows 11 just fine (my “ham” laptop has a 6</a:t>
            </a:r>
            <a:r>
              <a:rPr lang="en-US" sz="2800" baseline="30000" dirty="0"/>
              <a:t>th</a:t>
            </a:r>
            <a:r>
              <a:rPr lang="en-US" sz="2800" dirty="0"/>
              <a:t> generation and is running Windows 11 quite happily)</a:t>
            </a:r>
          </a:p>
          <a:p>
            <a:r>
              <a:rPr lang="en-US" sz="2800" dirty="0"/>
              <a:t>TPM 2.0 is for Biometrics and </a:t>
            </a:r>
            <a:r>
              <a:rPr lang="en-US" sz="2800" dirty="0" err="1"/>
              <a:t>Bitlocker</a:t>
            </a:r>
            <a:r>
              <a:rPr lang="en-US" sz="2800" dirty="0"/>
              <a:t>, probably not important for a consumer</a:t>
            </a:r>
          </a:p>
          <a:p>
            <a:r>
              <a:rPr lang="en-US" sz="2800" dirty="0"/>
              <a:t>I will show you ways to install Windows 11 on non-certified hardware...</a:t>
            </a:r>
          </a:p>
        </p:txBody>
      </p:sp>
    </p:spTree>
    <p:extLst>
      <p:ext uri="{BB962C8B-B14F-4D97-AF65-F5344CB8AC3E}">
        <p14:creationId xmlns:p14="http://schemas.microsoft.com/office/powerpoint/2010/main" val="290709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tower with a box on it&#10;&#10;AI-generated content may be incorrect.">
            <a:extLst>
              <a:ext uri="{FF2B5EF4-FFF2-40B4-BE49-F238E27FC236}">
                <a16:creationId xmlns:a16="http://schemas.microsoft.com/office/drawing/2014/main" id="{B832F093-6EB3-E0CC-1CBD-AFE9DBB75930}"/>
              </a:ext>
            </a:extLst>
          </p:cNvPr>
          <p:cNvPicPr>
            <a:picLocks noChangeAspect="1"/>
          </p:cNvPicPr>
          <p:nvPr/>
        </p:nvPicPr>
        <p:blipFill>
          <a:blip r:embed="rId2"/>
          <a:stretch>
            <a:fillRect/>
          </a:stretch>
        </p:blipFill>
        <p:spPr>
          <a:xfrm>
            <a:off x="613610" y="0"/>
            <a:ext cx="10964779" cy="6858000"/>
          </a:xfrm>
          <a:prstGeom prst="rect">
            <a:avLst/>
          </a:prstGeom>
        </p:spPr>
      </p:pic>
    </p:spTree>
    <p:extLst>
      <p:ext uri="{BB962C8B-B14F-4D97-AF65-F5344CB8AC3E}">
        <p14:creationId xmlns:p14="http://schemas.microsoft.com/office/powerpoint/2010/main" val="175965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A8F17-EBB4-FE68-D913-0C81159CC044}"/>
              </a:ext>
            </a:extLst>
          </p:cNvPr>
          <p:cNvSpPr>
            <a:spLocks noGrp="1"/>
          </p:cNvSpPr>
          <p:nvPr>
            <p:ph type="title"/>
          </p:nvPr>
        </p:nvSpPr>
        <p:spPr/>
        <p:txBody>
          <a:bodyPr/>
          <a:lstStyle/>
          <a:p>
            <a:r>
              <a:rPr lang="en-US" dirty="0"/>
              <a:t>My suggestions:</a:t>
            </a:r>
          </a:p>
        </p:txBody>
      </p:sp>
      <p:sp>
        <p:nvSpPr>
          <p:cNvPr id="3" name="Content Placeholder 2">
            <a:extLst>
              <a:ext uri="{FF2B5EF4-FFF2-40B4-BE49-F238E27FC236}">
                <a16:creationId xmlns:a16="http://schemas.microsoft.com/office/drawing/2014/main" id="{919B8D47-85AF-6589-0D10-B09110AD95BF}"/>
              </a:ext>
            </a:extLst>
          </p:cNvPr>
          <p:cNvSpPr>
            <a:spLocks noGrp="1"/>
          </p:cNvSpPr>
          <p:nvPr>
            <p:ph idx="1"/>
          </p:nvPr>
        </p:nvSpPr>
        <p:spPr/>
        <p:txBody>
          <a:bodyPr>
            <a:normAutofit fontScale="92500"/>
          </a:bodyPr>
          <a:lstStyle/>
          <a:p>
            <a:r>
              <a:rPr lang="en-US" sz="2400" b="1" dirty="0"/>
              <a:t>If you purchase a used laptop or desktop, plan and budget to REPLACE the hard drive, SSD, or </a:t>
            </a:r>
            <a:r>
              <a:rPr lang="en-US" sz="2400" b="1" dirty="0" err="1"/>
              <a:t>NVMe</a:t>
            </a:r>
            <a:r>
              <a:rPr lang="en-US" sz="2400" b="1" dirty="0"/>
              <a:t>.</a:t>
            </a:r>
          </a:p>
          <a:p>
            <a:r>
              <a:rPr lang="en-US" sz="2400" dirty="0"/>
              <a:t>The single upgrade you can do that drastically improves performance is replacing a hard drive with an SSD. Upgrading to an </a:t>
            </a:r>
            <a:r>
              <a:rPr lang="en-US" sz="2400" dirty="0" err="1"/>
              <a:t>NVMe</a:t>
            </a:r>
            <a:r>
              <a:rPr lang="en-US" sz="2400" dirty="0"/>
              <a:t> (if possible) provides even more performance.</a:t>
            </a:r>
          </a:p>
          <a:p>
            <a:r>
              <a:rPr lang="en-US" sz="2400" dirty="0"/>
              <a:t>SSD and </a:t>
            </a:r>
            <a:r>
              <a:rPr lang="en-US" sz="2400" dirty="0" err="1"/>
              <a:t>NVMe</a:t>
            </a:r>
            <a:r>
              <a:rPr lang="en-US" sz="2400" dirty="0"/>
              <a:t> devices have a long, but limited, life. Prices are VERY reasonable today. It’s also safer to install an OS on factory-fresh storage media.</a:t>
            </a:r>
          </a:p>
          <a:p>
            <a:r>
              <a:rPr lang="en-US" sz="2400" dirty="0"/>
              <a:t>500GB </a:t>
            </a:r>
            <a:r>
              <a:rPr lang="en-US" sz="2400" dirty="0" err="1"/>
              <a:t>NVMe</a:t>
            </a:r>
            <a:r>
              <a:rPr lang="en-US" sz="2400" dirty="0"/>
              <a:t> from Microcenter: $39.99, 1TB $64.99</a:t>
            </a:r>
          </a:p>
          <a:p>
            <a:r>
              <a:rPr lang="en-US" sz="2400" dirty="0"/>
              <a:t>512GB SSD from Microcenter $35.99, 1TB $64.99</a:t>
            </a:r>
          </a:p>
        </p:txBody>
      </p:sp>
    </p:spTree>
    <p:extLst>
      <p:ext uri="{BB962C8B-B14F-4D97-AF65-F5344CB8AC3E}">
        <p14:creationId xmlns:p14="http://schemas.microsoft.com/office/powerpoint/2010/main" val="254730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90C6-ED3D-765E-4341-E08F1ABCEE20}"/>
              </a:ext>
            </a:extLst>
          </p:cNvPr>
          <p:cNvSpPr>
            <a:spLocks noGrp="1"/>
          </p:cNvSpPr>
          <p:nvPr>
            <p:ph type="title"/>
          </p:nvPr>
        </p:nvSpPr>
        <p:spPr/>
        <p:txBody>
          <a:bodyPr/>
          <a:lstStyle/>
          <a:p>
            <a:r>
              <a:rPr lang="en-US" sz="4400" b="1" dirty="0"/>
              <a:t>Upgrade to Windows 11</a:t>
            </a:r>
          </a:p>
        </p:txBody>
      </p:sp>
      <p:sp>
        <p:nvSpPr>
          <p:cNvPr id="3" name="Text Placeholder 2">
            <a:extLst>
              <a:ext uri="{FF2B5EF4-FFF2-40B4-BE49-F238E27FC236}">
                <a16:creationId xmlns:a16="http://schemas.microsoft.com/office/drawing/2014/main" id="{B4A515D4-5D36-FB54-B567-35E6B0D037C9}"/>
              </a:ext>
            </a:extLst>
          </p:cNvPr>
          <p:cNvSpPr>
            <a:spLocks noGrp="1"/>
          </p:cNvSpPr>
          <p:nvPr>
            <p:ph type="body" idx="1"/>
          </p:nvPr>
        </p:nvSpPr>
        <p:spPr/>
        <p:txBody>
          <a:bodyPr>
            <a:normAutofit/>
          </a:bodyPr>
          <a:lstStyle/>
          <a:p>
            <a:r>
              <a:rPr lang="en-US" sz="2400" b="1" dirty="0"/>
              <a:t>On existing hardware</a:t>
            </a:r>
          </a:p>
        </p:txBody>
      </p:sp>
    </p:spTree>
    <p:extLst>
      <p:ext uri="{BB962C8B-B14F-4D97-AF65-F5344CB8AC3E}">
        <p14:creationId xmlns:p14="http://schemas.microsoft.com/office/powerpoint/2010/main" val="280025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C990A2-4346-C522-29E8-220CF557B86B}"/>
              </a:ext>
            </a:extLst>
          </p:cNvPr>
          <p:cNvPicPr>
            <a:picLocks noChangeAspect="1"/>
          </p:cNvPicPr>
          <p:nvPr/>
        </p:nvPicPr>
        <p:blipFill>
          <a:blip r:embed="rId2"/>
          <a:stretch>
            <a:fillRect/>
          </a:stretch>
        </p:blipFill>
        <p:spPr>
          <a:xfrm>
            <a:off x="2836566" y="0"/>
            <a:ext cx="6518868" cy="6858000"/>
          </a:xfrm>
          <a:prstGeom prst="rect">
            <a:avLst/>
          </a:prstGeom>
        </p:spPr>
      </p:pic>
    </p:spTree>
    <p:extLst>
      <p:ext uri="{BB962C8B-B14F-4D97-AF65-F5344CB8AC3E}">
        <p14:creationId xmlns:p14="http://schemas.microsoft.com/office/powerpoint/2010/main" val="1674900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DE72-BC6D-D0F8-510D-EF705CE13123}"/>
              </a:ext>
            </a:extLst>
          </p:cNvPr>
          <p:cNvSpPr>
            <a:spLocks noGrp="1"/>
          </p:cNvSpPr>
          <p:nvPr>
            <p:ph type="title"/>
          </p:nvPr>
        </p:nvSpPr>
        <p:spPr/>
        <p:txBody>
          <a:bodyPr/>
          <a:lstStyle/>
          <a:p>
            <a:r>
              <a:rPr lang="en-US" dirty="0"/>
              <a:t>IF your machine is compatible with Windows 11?</a:t>
            </a:r>
          </a:p>
        </p:txBody>
      </p:sp>
      <p:sp>
        <p:nvSpPr>
          <p:cNvPr id="3" name="Content Placeholder 2">
            <a:extLst>
              <a:ext uri="{FF2B5EF4-FFF2-40B4-BE49-F238E27FC236}">
                <a16:creationId xmlns:a16="http://schemas.microsoft.com/office/drawing/2014/main" id="{C75B5FC2-B92A-0737-B214-DDCE51A9ECD4}"/>
              </a:ext>
            </a:extLst>
          </p:cNvPr>
          <p:cNvSpPr>
            <a:spLocks noGrp="1"/>
          </p:cNvSpPr>
          <p:nvPr>
            <p:ph idx="1"/>
          </p:nvPr>
        </p:nvSpPr>
        <p:spPr/>
        <p:txBody>
          <a:bodyPr>
            <a:normAutofit/>
          </a:bodyPr>
          <a:lstStyle/>
          <a:p>
            <a:r>
              <a:rPr lang="en-US" sz="2800" dirty="0"/>
              <a:t>You can use that link in Windows Update to download and upgrade your OS</a:t>
            </a:r>
          </a:p>
          <a:p>
            <a:r>
              <a:rPr lang="en-US" sz="2800" dirty="0"/>
              <a:t>I HIGHLY, STRONGLY encourage you to BACK UP YOUR MACHINE FIRST! I have more information on backup coming up soon.</a:t>
            </a:r>
          </a:p>
          <a:p>
            <a:r>
              <a:rPr lang="en-US" sz="2800" dirty="0"/>
              <a:t>If you need more time to do a proper backup, consider just registering for Extended Updates now.</a:t>
            </a:r>
          </a:p>
        </p:txBody>
      </p:sp>
    </p:spTree>
    <p:extLst>
      <p:ext uri="{BB962C8B-B14F-4D97-AF65-F5344CB8AC3E}">
        <p14:creationId xmlns:p14="http://schemas.microsoft.com/office/powerpoint/2010/main" val="101846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5405E-EFE6-AE8D-B8D2-6430A7916E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82222-0D4B-CD34-6F74-E2D3441F1C1F}"/>
              </a:ext>
            </a:extLst>
          </p:cNvPr>
          <p:cNvSpPr>
            <a:spLocks noGrp="1"/>
          </p:cNvSpPr>
          <p:nvPr>
            <p:ph type="title"/>
          </p:nvPr>
        </p:nvSpPr>
        <p:spPr/>
        <p:txBody>
          <a:bodyPr/>
          <a:lstStyle/>
          <a:p>
            <a:r>
              <a:rPr lang="en-US" dirty="0"/>
              <a:t>IF your machine is NOT compatible with Windows 11?</a:t>
            </a:r>
          </a:p>
        </p:txBody>
      </p:sp>
      <p:sp>
        <p:nvSpPr>
          <p:cNvPr id="3" name="Content Placeholder 2">
            <a:extLst>
              <a:ext uri="{FF2B5EF4-FFF2-40B4-BE49-F238E27FC236}">
                <a16:creationId xmlns:a16="http://schemas.microsoft.com/office/drawing/2014/main" id="{EFAACCB1-BF10-95DF-F3E1-E15697F76C6B}"/>
              </a:ext>
            </a:extLst>
          </p:cNvPr>
          <p:cNvSpPr>
            <a:spLocks noGrp="1"/>
          </p:cNvSpPr>
          <p:nvPr>
            <p:ph idx="1"/>
          </p:nvPr>
        </p:nvSpPr>
        <p:spPr/>
        <p:txBody>
          <a:bodyPr>
            <a:normAutofit fontScale="92500" lnSpcReduction="20000"/>
          </a:bodyPr>
          <a:lstStyle/>
          <a:p>
            <a:r>
              <a:rPr lang="en-US" sz="2400" dirty="0"/>
              <a:t>You can still upgrade to Windows 11! I’ll show you how.</a:t>
            </a:r>
          </a:p>
          <a:p>
            <a:r>
              <a:rPr lang="en-US" sz="2400" dirty="0"/>
              <a:t>I HIGHLY, STRONGLY encourage you to BACK UP YOUR MACHINE FIRST! I have more information on backup coming up soon.</a:t>
            </a:r>
          </a:p>
          <a:p>
            <a:r>
              <a:rPr lang="en-US" sz="2400" dirty="0"/>
              <a:t>The tools that I show you are free and will override the TPM 2.0 and CPU requirements.</a:t>
            </a:r>
          </a:p>
          <a:p>
            <a:r>
              <a:rPr lang="en-US" sz="2400" dirty="0"/>
              <a:t>This method is NOT SUPPORTED by Microsoft. It works, and Microsoft has a history of “looking the other way”... But they could decide to ship a patch that will stop an incompatible machine from getting future patches.</a:t>
            </a:r>
          </a:p>
          <a:p>
            <a:r>
              <a:rPr lang="en-US" sz="2400" dirty="0"/>
              <a:t>The community has a track record of issuing workarounds for things that Microsoft does</a:t>
            </a:r>
          </a:p>
        </p:txBody>
      </p:sp>
    </p:spTree>
    <p:extLst>
      <p:ext uri="{BB962C8B-B14F-4D97-AF65-F5344CB8AC3E}">
        <p14:creationId xmlns:p14="http://schemas.microsoft.com/office/powerpoint/2010/main" val="209003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104C-F001-9840-0799-33C2E378F6D8}"/>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0009D8A7-0C72-0D8E-6138-0F84DC943F3B}"/>
              </a:ext>
            </a:extLst>
          </p:cNvPr>
          <p:cNvSpPr>
            <a:spLocks noGrp="1"/>
          </p:cNvSpPr>
          <p:nvPr>
            <p:ph idx="1"/>
          </p:nvPr>
        </p:nvSpPr>
        <p:spPr>
          <a:xfrm>
            <a:off x="1104293" y="1973638"/>
            <a:ext cx="8946541" cy="4195481"/>
          </a:xfrm>
        </p:spPr>
        <p:txBody>
          <a:bodyPr>
            <a:normAutofit fontScale="92500"/>
          </a:bodyPr>
          <a:lstStyle/>
          <a:p>
            <a:r>
              <a:rPr lang="en-US" sz="2400" dirty="0"/>
              <a:t>Get a full backup before upgrading!</a:t>
            </a:r>
          </a:p>
          <a:p>
            <a:r>
              <a:rPr lang="en-US" sz="2400" dirty="0"/>
              <a:t>If you don’t have a backup utility, I suggest using </a:t>
            </a:r>
            <a:r>
              <a:rPr lang="en-US" sz="2400" b="1" dirty="0" err="1"/>
              <a:t>EaseUS</a:t>
            </a:r>
            <a:r>
              <a:rPr lang="en-US" sz="2400" b="1" dirty="0"/>
              <a:t> Todo Backup Free</a:t>
            </a:r>
            <a:r>
              <a:rPr lang="en-US" sz="2400" dirty="0"/>
              <a:t>. It is FREE and easy to use. The easiest backup target could be an external USB hard drive or big USB stick.</a:t>
            </a:r>
          </a:p>
          <a:p>
            <a:pPr marL="0" indent="0">
              <a:buNone/>
            </a:pPr>
            <a:r>
              <a:rPr lang="en-US" sz="2400" dirty="0" err="1">
                <a:hlinkClick r:id="rId2"/>
              </a:rPr>
              <a:t>EaseUS</a:t>
            </a:r>
            <a:r>
              <a:rPr lang="en-US" sz="2400" dirty="0">
                <a:hlinkClick r:id="rId2"/>
              </a:rPr>
              <a:t> Todo Backup - Best Free Backup Software for Windows 11/10/8/7</a:t>
            </a:r>
            <a:endParaRPr lang="en-US" sz="2400" dirty="0"/>
          </a:p>
          <a:p>
            <a:pPr marL="0" indent="0">
              <a:buNone/>
            </a:pPr>
            <a:r>
              <a:rPr lang="en-US" sz="2400" dirty="0"/>
              <a:t>X out this window </a:t>
            </a:r>
          </a:p>
          <a:p>
            <a:pPr marL="0" indent="0">
              <a:buNone/>
            </a:pPr>
            <a:endParaRPr lang="en-US" dirty="0"/>
          </a:p>
          <a:p>
            <a:pPr marL="0" indent="0">
              <a:buNone/>
            </a:pPr>
            <a:endParaRPr lang="en-US" dirty="0"/>
          </a:p>
          <a:p>
            <a:pPr marL="0" indent="0">
              <a:buNone/>
            </a:pPr>
            <a:r>
              <a:rPr lang="en-US" dirty="0"/>
              <a:t>Click this </a:t>
            </a:r>
          </a:p>
        </p:txBody>
      </p:sp>
      <p:pic>
        <p:nvPicPr>
          <p:cNvPr id="5" name="Picture 4">
            <a:extLst>
              <a:ext uri="{FF2B5EF4-FFF2-40B4-BE49-F238E27FC236}">
                <a16:creationId xmlns:a16="http://schemas.microsoft.com/office/drawing/2014/main" id="{770C8F80-30E3-B086-B0C9-6DA2494D728B}"/>
              </a:ext>
            </a:extLst>
          </p:cNvPr>
          <p:cNvPicPr>
            <a:picLocks noChangeAspect="1"/>
          </p:cNvPicPr>
          <p:nvPr/>
        </p:nvPicPr>
        <p:blipFill>
          <a:blip r:embed="rId3"/>
          <a:stretch>
            <a:fillRect/>
          </a:stretch>
        </p:blipFill>
        <p:spPr>
          <a:xfrm>
            <a:off x="4106024" y="4071378"/>
            <a:ext cx="2484896" cy="1360412"/>
          </a:xfrm>
          <a:prstGeom prst="rect">
            <a:avLst/>
          </a:prstGeom>
        </p:spPr>
      </p:pic>
      <p:pic>
        <p:nvPicPr>
          <p:cNvPr id="7" name="Picture 6">
            <a:extLst>
              <a:ext uri="{FF2B5EF4-FFF2-40B4-BE49-F238E27FC236}">
                <a16:creationId xmlns:a16="http://schemas.microsoft.com/office/drawing/2014/main" id="{E7AB1688-FA4E-2912-6C8A-7798B0F97905}"/>
              </a:ext>
            </a:extLst>
          </p:cNvPr>
          <p:cNvPicPr>
            <a:picLocks noChangeAspect="1"/>
          </p:cNvPicPr>
          <p:nvPr/>
        </p:nvPicPr>
        <p:blipFill>
          <a:blip r:embed="rId4"/>
          <a:stretch>
            <a:fillRect/>
          </a:stretch>
        </p:blipFill>
        <p:spPr>
          <a:xfrm>
            <a:off x="2551075" y="5605070"/>
            <a:ext cx="1819448" cy="606483"/>
          </a:xfrm>
          <a:prstGeom prst="rect">
            <a:avLst/>
          </a:prstGeom>
        </p:spPr>
      </p:pic>
    </p:spTree>
    <p:extLst>
      <p:ext uri="{BB962C8B-B14F-4D97-AF65-F5344CB8AC3E}">
        <p14:creationId xmlns:p14="http://schemas.microsoft.com/office/powerpoint/2010/main" val="1813260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18D2-2350-BC80-0AD9-379745476769}"/>
              </a:ext>
            </a:extLst>
          </p:cNvPr>
          <p:cNvSpPr>
            <a:spLocks noGrp="1"/>
          </p:cNvSpPr>
          <p:nvPr>
            <p:ph type="title"/>
          </p:nvPr>
        </p:nvSpPr>
        <p:spPr/>
        <p:txBody>
          <a:bodyPr/>
          <a:lstStyle/>
          <a:p>
            <a:r>
              <a:rPr lang="en-US" dirty="0" err="1"/>
              <a:t>EaseUS</a:t>
            </a:r>
            <a:r>
              <a:rPr lang="en-US" dirty="0"/>
              <a:t> Todo Backup Free</a:t>
            </a:r>
            <a:br>
              <a:rPr lang="en-US" dirty="0"/>
            </a:br>
            <a:r>
              <a:rPr lang="en-US" dirty="0"/>
              <a:t>tutorial</a:t>
            </a:r>
          </a:p>
        </p:txBody>
      </p:sp>
      <p:sp>
        <p:nvSpPr>
          <p:cNvPr id="3" name="Content Placeholder 2">
            <a:extLst>
              <a:ext uri="{FF2B5EF4-FFF2-40B4-BE49-F238E27FC236}">
                <a16:creationId xmlns:a16="http://schemas.microsoft.com/office/drawing/2014/main" id="{12F934B7-CC58-E89B-B483-A269A54FE637}"/>
              </a:ext>
            </a:extLst>
          </p:cNvPr>
          <p:cNvSpPr>
            <a:spLocks noGrp="1"/>
          </p:cNvSpPr>
          <p:nvPr>
            <p:ph idx="1"/>
          </p:nvPr>
        </p:nvSpPr>
        <p:spPr/>
        <p:txBody>
          <a:bodyPr/>
          <a:lstStyle/>
          <a:p>
            <a:r>
              <a:rPr lang="en-US" sz="3200" dirty="0"/>
              <a:t>Ask Leo! YouTube channel</a:t>
            </a:r>
          </a:p>
          <a:p>
            <a:endParaRPr lang="en-US" dirty="0"/>
          </a:p>
          <a:p>
            <a:pPr marL="0" indent="0">
              <a:buNone/>
            </a:pPr>
            <a:r>
              <a:rPr lang="en-US" sz="2800" dirty="0">
                <a:hlinkClick r:id="rId2"/>
              </a:rPr>
              <a:t>https://youtu.be/g5lHcCdIO6U?si=aDyXqZOFywZdvn69</a:t>
            </a:r>
            <a:endParaRPr lang="en-US" sz="2800" dirty="0"/>
          </a:p>
          <a:p>
            <a:pPr marL="0" indent="0">
              <a:buNone/>
            </a:pPr>
            <a:endParaRPr lang="en-US" dirty="0"/>
          </a:p>
        </p:txBody>
      </p:sp>
    </p:spTree>
    <p:extLst>
      <p:ext uri="{BB962C8B-B14F-4D97-AF65-F5344CB8AC3E}">
        <p14:creationId xmlns:p14="http://schemas.microsoft.com/office/powerpoint/2010/main" val="346753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01283-7F2B-725F-4509-5EF90463D9DC}"/>
              </a:ext>
            </a:extLst>
          </p:cNvPr>
          <p:cNvSpPr>
            <a:spLocks noGrp="1"/>
          </p:cNvSpPr>
          <p:nvPr>
            <p:ph type="title"/>
          </p:nvPr>
        </p:nvSpPr>
        <p:spPr/>
        <p:txBody>
          <a:bodyPr/>
          <a:lstStyle/>
          <a:p>
            <a:r>
              <a:rPr lang="en-US" dirty="0"/>
              <a:t>Upgrade HDD with SSD or </a:t>
            </a:r>
            <a:r>
              <a:rPr lang="en-US" dirty="0" err="1"/>
              <a:t>NVMe</a:t>
            </a:r>
            <a:r>
              <a:rPr lang="en-US" dirty="0"/>
              <a:t>?</a:t>
            </a:r>
          </a:p>
        </p:txBody>
      </p:sp>
      <p:sp>
        <p:nvSpPr>
          <p:cNvPr id="3" name="Content Placeholder 2">
            <a:extLst>
              <a:ext uri="{FF2B5EF4-FFF2-40B4-BE49-F238E27FC236}">
                <a16:creationId xmlns:a16="http://schemas.microsoft.com/office/drawing/2014/main" id="{DC8D9DEA-F3B6-2FB6-5B74-089C20F52B78}"/>
              </a:ext>
            </a:extLst>
          </p:cNvPr>
          <p:cNvSpPr>
            <a:spLocks noGrp="1"/>
          </p:cNvSpPr>
          <p:nvPr>
            <p:ph idx="1"/>
          </p:nvPr>
        </p:nvSpPr>
        <p:spPr/>
        <p:txBody>
          <a:bodyPr>
            <a:normAutofit lnSpcReduction="10000"/>
          </a:bodyPr>
          <a:lstStyle/>
          <a:p>
            <a:r>
              <a:rPr lang="en-US" sz="2400" dirty="0"/>
              <a:t>If you purchase a Samsung or Western Digital SSD or </a:t>
            </a:r>
            <a:r>
              <a:rPr lang="en-US" sz="2400" dirty="0" err="1"/>
              <a:t>NVMe</a:t>
            </a:r>
            <a:r>
              <a:rPr lang="en-US" sz="2400" dirty="0"/>
              <a:t>, those vendors have free utilities available to download to help with the migration (Samsung Magician; Western Digital – Acronis True Image)</a:t>
            </a:r>
          </a:p>
          <a:p>
            <a:endParaRPr lang="en-US" sz="2400" dirty="0"/>
          </a:p>
          <a:p>
            <a:r>
              <a:rPr lang="en-US" sz="2400" dirty="0"/>
              <a:t>Otherwise, use Disk Genius (FREE)</a:t>
            </a:r>
          </a:p>
          <a:p>
            <a:r>
              <a:rPr lang="en-US" sz="2400" dirty="0"/>
              <a:t>Download the Free version here:</a:t>
            </a:r>
          </a:p>
          <a:p>
            <a:pPr marL="0" indent="0">
              <a:buNone/>
            </a:pPr>
            <a:r>
              <a:rPr lang="en-US" sz="2400" dirty="0">
                <a:hlinkClick r:id="rId2"/>
              </a:rPr>
              <a:t>https://www.diskgenius.com/editions.php</a:t>
            </a:r>
            <a:endParaRPr lang="en-US" sz="2400" dirty="0"/>
          </a:p>
          <a:p>
            <a:r>
              <a:rPr lang="en-US" sz="2400" dirty="0"/>
              <a:t>Tutorial – on </a:t>
            </a:r>
            <a:r>
              <a:rPr lang="en-US" sz="2400" dirty="0" err="1"/>
              <a:t>OnlineComputerTips</a:t>
            </a:r>
            <a:r>
              <a:rPr lang="en-US" sz="2400" dirty="0"/>
              <a:t> YouTube channel!</a:t>
            </a:r>
          </a:p>
          <a:p>
            <a:pPr marL="0" indent="0">
              <a:buNone/>
            </a:pPr>
            <a:r>
              <a:rPr lang="en-US" sz="2400" dirty="0">
                <a:hlinkClick r:id="rId3"/>
              </a:rPr>
              <a:t>https://youtu.be/0q4ryWrAWSQ?si=ONb2PDV5bPdOzMJK</a:t>
            </a:r>
            <a:endParaRPr lang="en-US" sz="2400" dirty="0"/>
          </a:p>
          <a:p>
            <a:pPr marL="0" indent="0">
              <a:buNone/>
            </a:pPr>
            <a:endParaRPr lang="en-US" dirty="0"/>
          </a:p>
        </p:txBody>
      </p:sp>
    </p:spTree>
    <p:extLst>
      <p:ext uri="{BB962C8B-B14F-4D97-AF65-F5344CB8AC3E}">
        <p14:creationId xmlns:p14="http://schemas.microsoft.com/office/powerpoint/2010/main" val="123037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5377B-01A7-2164-5687-326E17FFE20B}"/>
              </a:ext>
            </a:extLst>
          </p:cNvPr>
          <p:cNvSpPr>
            <a:spLocks noGrp="1"/>
          </p:cNvSpPr>
          <p:nvPr>
            <p:ph type="title"/>
          </p:nvPr>
        </p:nvSpPr>
        <p:spPr/>
        <p:txBody>
          <a:bodyPr/>
          <a:lstStyle/>
          <a:p>
            <a:r>
              <a:rPr lang="en-US" dirty="0"/>
              <a:t>FRESH INSTALL vs UPGRADE IN PLACE</a:t>
            </a:r>
          </a:p>
        </p:txBody>
      </p:sp>
      <p:sp>
        <p:nvSpPr>
          <p:cNvPr id="3" name="Content Placeholder 2">
            <a:extLst>
              <a:ext uri="{FF2B5EF4-FFF2-40B4-BE49-F238E27FC236}">
                <a16:creationId xmlns:a16="http://schemas.microsoft.com/office/drawing/2014/main" id="{275593EE-5A31-2603-1EDF-274763981361}"/>
              </a:ext>
            </a:extLst>
          </p:cNvPr>
          <p:cNvSpPr>
            <a:spLocks noGrp="1"/>
          </p:cNvSpPr>
          <p:nvPr>
            <p:ph idx="1"/>
          </p:nvPr>
        </p:nvSpPr>
        <p:spPr/>
        <p:txBody>
          <a:bodyPr>
            <a:normAutofit/>
          </a:bodyPr>
          <a:lstStyle/>
          <a:p>
            <a:r>
              <a:rPr lang="en-US" sz="2400" dirty="0"/>
              <a:t>You can upgrade from Windows 10 to Windows 11 in place – saves files, folder, and apps</a:t>
            </a:r>
          </a:p>
          <a:p>
            <a:r>
              <a:rPr lang="en-US" sz="2400" dirty="0"/>
              <a:t>It works well (most of the time)... That’s why you need a backup.</a:t>
            </a:r>
          </a:p>
          <a:p>
            <a:pPr marL="0" indent="0">
              <a:buNone/>
            </a:pPr>
            <a:endParaRPr lang="en-US" sz="2400" dirty="0"/>
          </a:p>
          <a:p>
            <a:pPr marL="0" indent="0">
              <a:buNone/>
            </a:pPr>
            <a:r>
              <a:rPr lang="en-US" sz="2400" dirty="0"/>
              <a:t>Fresh Install allows you to “clean house”, freshen things up. Get rid of junk. You can bring data (Documents folder) back from an image or folder backup, and you can fresh install just the apps that you need/want.</a:t>
            </a:r>
          </a:p>
        </p:txBody>
      </p:sp>
    </p:spTree>
    <p:extLst>
      <p:ext uri="{BB962C8B-B14F-4D97-AF65-F5344CB8AC3E}">
        <p14:creationId xmlns:p14="http://schemas.microsoft.com/office/powerpoint/2010/main" val="3291271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4371-A5E9-AE9A-AE03-6E1EF1AB771C}"/>
              </a:ext>
            </a:extLst>
          </p:cNvPr>
          <p:cNvSpPr>
            <a:spLocks noGrp="1"/>
          </p:cNvSpPr>
          <p:nvPr>
            <p:ph type="title"/>
          </p:nvPr>
        </p:nvSpPr>
        <p:spPr/>
        <p:txBody>
          <a:bodyPr/>
          <a:lstStyle/>
          <a:p>
            <a:r>
              <a:rPr lang="en-US" dirty="0"/>
              <a:t>New, recommended tool:</a:t>
            </a:r>
            <a:br>
              <a:rPr lang="en-US" dirty="0"/>
            </a:br>
            <a:r>
              <a:rPr lang="en-US" dirty="0" err="1"/>
              <a:t>Flyoobe</a:t>
            </a:r>
            <a:endParaRPr lang="en-US" dirty="0"/>
          </a:p>
        </p:txBody>
      </p:sp>
      <p:pic>
        <p:nvPicPr>
          <p:cNvPr id="5" name="Content Placeholder 4">
            <a:extLst>
              <a:ext uri="{FF2B5EF4-FFF2-40B4-BE49-F238E27FC236}">
                <a16:creationId xmlns:a16="http://schemas.microsoft.com/office/drawing/2014/main" id="{47C79EB8-A0CF-1275-6747-5A85A59584BA}"/>
              </a:ext>
            </a:extLst>
          </p:cNvPr>
          <p:cNvPicPr>
            <a:picLocks noGrp="1" noChangeAspect="1"/>
          </p:cNvPicPr>
          <p:nvPr>
            <p:ph idx="1"/>
          </p:nvPr>
        </p:nvPicPr>
        <p:blipFill>
          <a:blip r:embed="rId2"/>
          <a:stretch>
            <a:fillRect/>
          </a:stretch>
        </p:blipFill>
        <p:spPr>
          <a:xfrm>
            <a:off x="3349233" y="1534332"/>
            <a:ext cx="6275214" cy="5117373"/>
          </a:xfrm>
          <a:prstGeom prst="rect">
            <a:avLst/>
          </a:prstGeom>
        </p:spPr>
      </p:pic>
    </p:spTree>
    <p:extLst>
      <p:ext uri="{BB962C8B-B14F-4D97-AF65-F5344CB8AC3E}">
        <p14:creationId xmlns:p14="http://schemas.microsoft.com/office/powerpoint/2010/main" val="1903141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9FDE-16C3-74D7-A58A-25856A495092}"/>
              </a:ext>
            </a:extLst>
          </p:cNvPr>
          <p:cNvSpPr>
            <a:spLocks noGrp="1"/>
          </p:cNvSpPr>
          <p:nvPr>
            <p:ph type="title"/>
          </p:nvPr>
        </p:nvSpPr>
        <p:spPr/>
        <p:txBody>
          <a:bodyPr/>
          <a:lstStyle/>
          <a:p>
            <a:r>
              <a:rPr lang="en-US" dirty="0" err="1"/>
              <a:t>Flyoobe</a:t>
            </a:r>
            <a:r>
              <a:rPr lang="en-US" dirty="0"/>
              <a:t> features</a:t>
            </a:r>
          </a:p>
        </p:txBody>
      </p:sp>
      <p:sp>
        <p:nvSpPr>
          <p:cNvPr id="3" name="Content Placeholder 2">
            <a:extLst>
              <a:ext uri="{FF2B5EF4-FFF2-40B4-BE49-F238E27FC236}">
                <a16:creationId xmlns:a16="http://schemas.microsoft.com/office/drawing/2014/main" id="{7128ABEA-ADE4-1751-02A0-D08B47924966}"/>
              </a:ext>
            </a:extLst>
          </p:cNvPr>
          <p:cNvSpPr>
            <a:spLocks noGrp="1"/>
          </p:cNvSpPr>
          <p:nvPr>
            <p:ph idx="1"/>
          </p:nvPr>
        </p:nvSpPr>
        <p:spPr/>
        <p:txBody>
          <a:bodyPr/>
          <a:lstStyle/>
          <a:p>
            <a:r>
              <a:rPr lang="en-US" dirty="0"/>
              <a:t>Windows 10 to 11 upgrades</a:t>
            </a:r>
          </a:p>
          <a:p>
            <a:r>
              <a:rPr lang="en-US" dirty="0"/>
              <a:t>Allows for upgrade-in-place (save files) or fresh install</a:t>
            </a:r>
          </a:p>
          <a:p>
            <a:r>
              <a:rPr lang="en-US" dirty="0"/>
              <a:t>Bypasses the TPM, Secure boot, and CPU hardware checks</a:t>
            </a:r>
          </a:p>
          <a:p>
            <a:r>
              <a:rPr lang="en-US" dirty="0"/>
              <a:t>Also has a post-installation tweak and “debloat” utility</a:t>
            </a:r>
          </a:p>
          <a:p>
            <a:endParaRPr lang="en-US" dirty="0"/>
          </a:p>
          <a:p>
            <a:r>
              <a:rPr lang="en-US" dirty="0"/>
              <a:t>FREE and open-source</a:t>
            </a:r>
          </a:p>
          <a:p>
            <a:endParaRPr lang="en-US" dirty="0"/>
          </a:p>
          <a:p>
            <a:pPr marL="0" indent="0">
              <a:buNone/>
            </a:pPr>
            <a:r>
              <a:rPr lang="en-US" sz="2800" dirty="0">
                <a:hlinkClick r:id="rId2"/>
              </a:rPr>
              <a:t>https://github.com/builtbybel/Flyoobe</a:t>
            </a:r>
            <a:endParaRPr lang="en-US" sz="2800" dirty="0"/>
          </a:p>
          <a:p>
            <a:pPr marL="0" indent="0">
              <a:buNone/>
            </a:pPr>
            <a:endParaRPr lang="en-US" sz="2800" dirty="0"/>
          </a:p>
        </p:txBody>
      </p:sp>
    </p:spTree>
    <p:extLst>
      <p:ext uri="{BB962C8B-B14F-4D97-AF65-F5344CB8AC3E}">
        <p14:creationId xmlns:p14="http://schemas.microsoft.com/office/powerpoint/2010/main" val="3852537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DFCF-0535-D054-2AB3-63656C09242D}"/>
              </a:ext>
            </a:extLst>
          </p:cNvPr>
          <p:cNvSpPr>
            <a:spLocks noGrp="1"/>
          </p:cNvSpPr>
          <p:nvPr>
            <p:ph type="title"/>
          </p:nvPr>
        </p:nvSpPr>
        <p:spPr/>
        <p:txBody>
          <a:bodyPr/>
          <a:lstStyle/>
          <a:p>
            <a:r>
              <a:rPr lang="en-US" dirty="0" err="1"/>
              <a:t>Flyoobe</a:t>
            </a:r>
            <a:br>
              <a:rPr lang="en-US" dirty="0"/>
            </a:br>
            <a:r>
              <a:rPr lang="en-US" dirty="0"/>
              <a:t>Tutorials</a:t>
            </a:r>
          </a:p>
        </p:txBody>
      </p:sp>
      <p:sp>
        <p:nvSpPr>
          <p:cNvPr id="3" name="TextBox 2">
            <a:extLst>
              <a:ext uri="{FF2B5EF4-FFF2-40B4-BE49-F238E27FC236}">
                <a16:creationId xmlns:a16="http://schemas.microsoft.com/office/drawing/2014/main" id="{F131B830-F430-C1BE-924B-DC385BF85556}"/>
              </a:ext>
            </a:extLst>
          </p:cNvPr>
          <p:cNvSpPr txBox="1"/>
          <p:nvPr/>
        </p:nvSpPr>
        <p:spPr>
          <a:xfrm>
            <a:off x="1348353" y="2274838"/>
            <a:ext cx="9159498" cy="3477875"/>
          </a:xfrm>
          <a:prstGeom prst="rect">
            <a:avLst/>
          </a:prstGeom>
          <a:noFill/>
        </p:spPr>
        <p:txBody>
          <a:bodyPr wrap="square" rtlCol="0">
            <a:spAutoFit/>
          </a:bodyPr>
          <a:lstStyle/>
          <a:p>
            <a:r>
              <a:rPr lang="en-US" sz="2800" dirty="0"/>
              <a:t>B Is For Budget YouTube Channel</a:t>
            </a:r>
            <a:endParaRPr lang="en-US" sz="2800" dirty="0">
              <a:hlinkClick r:id="rId2"/>
            </a:endParaRPr>
          </a:p>
          <a:p>
            <a:r>
              <a:rPr lang="en-US" sz="2800" dirty="0">
                <a:hlinkClick r:id="rId2"/>
              </a:rPr>
              <a:t>https://youtu.be/0ltt7p75N9M?si=yQBF9Yj8EPbAibZC</a:t>
            </a:r>
            <a:endParaRPr lang="en-US" sz="2800" dirty="0"/>
          </a:p>
          <a:p>
            <a:endParaRPr lang="en-US" sz="2800" dirty="0"/>
          </a:p>
          <a:p>
            <a:r>
              <a:rPr lang="en-US" sz="2800" dirty="0" err="1"/>
              <a:t>OnlineComputerTips</a:t>
            </a:r>
            <a:r>
              <a:rPr lang="en-US" sz="2800" dirty="0"/>
              <a:t> YouTube Channel</a:t>
            </a:r>
          </a:p>
          <a:p>
            <a:r>
              <a:rPr lang="en-US" sz="2800" dirty="0">
                <a:hlinkClick r:id="rId3"/>
              </a:rPr>
              <a:t>https://youtu.be/SLMwTsOhw9c?si=96w5y2LC93pCevd_</a:t>
            </a:r>
            <a:endParaRPr lang="en-US" sz="2800" dirty="0"/>
          </a:p>
          <a:p>
            <a:endParaRPr lang="en-US" sz="2800" dirty="0"/>
          </a:p>
          <a:p>
            <a:endParaRPr lang="en-US" sz="2400" dirty="0"/>
          </a:p>
        </p:txBody>
      </p:sp>
    </p:spTree>
    <p:extLst>
      <p:ext uri="{BB962C8B-B14F-4D97-AF65-F5344CB8AC3E}">
        <p14:creationId xmlns:p14="http://schemas.microsoft.com/office/powerpoint/2010/main" val="2368168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66733-17EA-84B5-00A2-7450BBC65368}"/>
              </a:ext>
            </a:extLst>
          </p:cNvPr>
          <p:cNvSpPr>
            <a:spLocks noGrp="1"/>
          </p:cNvSpPr>
          <p:nvPr>
            <p:ph type="title"/>
          </p:nvPr>
        </p:nvSpPr>
        <p:spPr/>
        <p:txBody>
          <a:bodyPr/>
          <a:lstStyle/>
          <a:p>
            <a:r>
              <a:rPr lang="en-US" dirty="0"/>
              <a:t>Alternate tool for installs:</a:t>
            </a:r>
            <a:br>
              <a:rPr lang="en-US" dirty="0"/>
            </a:br>
            <a:r>
              <a:rPr lang="en-US" dirty="0"/>
              <a:t>Rufus</a:t>
            </a:r>
          </a:p>
        </p:txBody>
      </p:sp>
      <p:sp>
        <p:nvSpPr>
          <p:cNvPr id="3" name="Content Placeholder 2">
            <a:extLst>
              <a:ext uri="{FF2B5EF4-FFF2-40B4-BE49-F238E27FC236}">
                <a16:creationId xmlns:a16="http://schemas.microsoft.com/office/drawing/2014/main" id="{74AB5CFB-B0AC-4936-ED9A-FFBABA9B8797}"/>
              </a:ext>
            </a:extLst>
          </p:cNvPr>
          <p:cNvSpPr>
            <a:spLocks noGrp="1"/>
          </p:cNvSpPr>
          <p:nvPr>
            <p:ph idx="1"/>
          </p:nvPr>
        </p:nvSpPr>
        <p:spPr>
          <a:xfrm>
            <a:off x="1103312" y="2052918"/>
            <a:ext cx="7172783" cy="4195481"/>
          </a:xfrm>
        </p:spPr>
        <p:txBody>
          <a:bodyPr/>
          <a:lstStyle/>
          <a:p>
            <a:r>
              <a:rPr lang="en-US" sz="2400" dirty="0"/>
              <a:t>Rufus is a free and open-source tool to easily create bootable USB drives   </a:t>
            </a:r>
            <a:r>
              <a:rPr lang="en-US" sz="2400" dirty="0">
                <a:hlinkClick r:id="rId2"/>
              </a:rPr>
              <a:t>https://rufus.ie/en/</a:t>
            </a:r>
            <a:endParaRPr lang="en-US" sz="2400" dirty="0"/>
          </a:p>
          <a:p>
            <a:r>
              <a:rPr lang="en-US" sz="2400" dirty="0"/>
              <a:t>Current versions of Rufus contain a feature that will configure a Windows 11 bootable USB drive with the hardware bypass workarounds</a:t>
            </a:r>
          </a:p>
          <a:p>
            <a:r>
              <a:rPr lang="en-US" sz="2400" dirty="0"/>
              <a:t>Tutorial: Install Windows 11 on unsupported hardware using Rufus</a:t>
            </a:r>
          </a:p>
          <a:p>
            <a:pPr marL="0" indent="0">
              <a:buNone/>
            </a:pPr>
            <a:r>
              <a:rPr lang="en-US" dirty="0">
                <a:hlinkClick r:id="rId3"/>
              </a:rPr>
              <a:t>https://youtu.be/J5mDUU9GCNo?si=vQ5pK2LDeIuRSNiG</a:t>
            </a:r>
            <a:endParaRPr lang="en-US" dirty="0"/>
          </a:p>
          <a:p>
            <a:pPr marL="0" indent="0">
              <a:buNone/>
            </a:pPr>
            <a:endParaRPr lang="en-US" dirty="0"/>
          </a:p>
        </p:txBody>
      </p:sp>
      <p:pic>
        <p:nvPicPr>
          <p:cNvPr id="5" name="Picture 4">
            <a:extLst>
              <a:ext uri="{FF2B5EF4-FFF2-40B4-BE49-F238E27FC236}">
                <a16:creationId xmlns:a16="http://schemas.microsoft.com/office/drawing/2014/main" id="{498B0C45-714B-9405-9682-89FEB44FFE39}"/>
              </a:ext>
            </a:extLst>
          </p:cNvPr>
          <p:cNvPicPr>
            <a:picLocks noChangeAspect="1"/>
          </p:cNvPicPr>
          <p:nvPr/>
        </p:nvPicPr>
        <p:blipFill>
          <a:blip r:embed="rId4"/>
          <a:stretch>
            <a:fillRect/>
          </a:stretch>
        </p:blipFill>
        <p:spPr>
          <a:xfrm>
            <a:off x="8586060" y="1545171"/>
            <a:ext cx="3231731" cy="4204049"/>
          </a:xfrm>
          <a:prstGeom prst="rect">
            <a:avLst/>
          </a:prstGeom>
        </p:spPr>
      </p:pic>
    </p:spTree>
    <p:extLst>
      <p:ext uri="{BB962C8B-B14F-4D97-AF65-F5344CB8AC3E}">
        <p14:creationId xmlns:p14="http://schemas.microsoft.com/office/powerpoint/2010/main" val="247913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6E4D0FB-D8A1-DF51-1B7C-CA6209C1C15A}"/>
              </a:ext>
            </a:extLst>
          </p:cNvPr>
          <p:cNvPicPr>
            <a:picLocks noChangeAspect="1"/>
          </p:cNvPicPr>
          <p:nvPr/>
        </p:nvPicPr>
        <p:blipFill>
          <a:blip r:embed="rId2"/>
          <a:stretch>
            <a:fillRect/>
          </a:stretch>
        </p:blipFill>
        <p:spPr>
          <a:xfrm>
            <a:off x="2265226" y="0"/>
            <a:ext cx="7661548" cy="6858000"/>
          </a:xfrm>
          <a:prstGeom prst="rect">
            <a:avLst/>
          </a:prstGeom>
        </p:spPr>
      </p:pic>
    </p:spTree>
    <p:extLst>
      <p:ext uri="{BB962C8B-B14F-4D97-AF65-F5344CB8AC3E}">
        <p14:creationId xmlns:p14="http://schemas.microsoft.com/office/powerpoint/2010/main" val="408650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4484-E4ED-5A55-5E08-13E6C8392704}"/>
              </a:ext>
            </a:extLst>
          </p:cNvPr>
          <p:cNvSpPr>
            <a:spLocks noGrp="1"/>
          </p:cNvSpPr>
          <p:nvPr>
            <p:ph type="title"/>
          </p:nvPr>
        </p:nvSpPr>
        <p:spPr/>
        <p:txBody>
          <a:bodyPr/>
          <a:lstStyle/>
          <a:p>
            <a:r>
              <a:rPr lang="en-US" dirty="0"/>
              <a:t>Another choice:</a:t>
            </a:r>
            <a:br>
              <a:rPr lang="en-US" dirty="0"/>
            </a:br>
            <a:r>
              <a:rPr lang="en-US" dirty="0"/>
              <a:t>Switch to Linux or Mac</a:t>
            </a:r>
          </a:p>
        </p:txBody>
      </p:sp>
      <p:sp>
        <p:nvSpPr>
          <p:cNvPr id="3" name="Content Placeholder 2">
            <a:extLst>
              <a:ext uri="{FF2B5EF4-FFF2-40B4-BE49-F238E27FC236}">
                <a16:creationId xmlns:a16="http://schemas.microsoft.com/office/drawing/2014/main" id="{C9611FF9-DA63-543D-6A98-7D62E8B4376F}"/>
              </a:ext>
            </a:extLst>
          </p:cNvPr>
          <p:cNvSpPr>
            <a:spLocks noGrp="1"/>
          </p:cNvSpPr>
          <p:nvPr>
            <p:ph idx="1"/>
          </p:nvPr>
        </p:nvSpPr>
        <p:spPr>
          <a:xfrm>
            <a:off x="960895" y="2052918"/>
            <a:ext cx="5323818" cy="4195481"/>
          </a:xfrm>
        </p:spPr>
        <p:txBody>
          <a:bodyPr>
            <a:normAutofit fontScale="92500" lnSpcReduction="10000"/>
          </a:bodyPr>
          <a:lstStyle/>
          <a:p>
            <a:r>
              <a:rPr lang="en-US" dirty="0"/>
              <a:t>Linux is FREE to download and use</a:t>
            </a:r>
          </a:p>
          <a:p>
            <a:r>
              <a:rPr lang="en-US" dirty="0"/>
              <a:t>No company looking over your shoulder</a:t>
            </a:r>
          </a:p>
          <a:p>
            <a:r>
              <a:rPr lang="en-US" dirty="0"/>
              <a:t>Surf the net, do email, word processing, presentations = free software</a:t>
            </a:r>
          </a:p>
          <a:p>
            <a:r>
              <a:rPr lang="en-US" dirty="0"/>
              <a:t>SOME ham radio software is compatible with Linux and Mac (FLDIGI, WSJT-X)</a:t>
            </a:r>
          </a:p>
          <a:p>
            <a:r>
              <a:rPr lang="en-US" dirty="0"/>
              <a:t>Big exceptions: Ham Radio Deluxe, N1MM, </a:t>
            </a:r>
            <a:r>
              <a:rPr lang="en-US" dirty="0" err="1"/>
              <a:t>FlexRadio</a:t>
            </a:r>
            <a:r>
              <a:rPr lang="en-US" dirty="0"/>
              <a:t> </a:t>
            </a:r>
            <a:r>
              <a:rPr lang="en-US" dirty="0" err="1"/>
              <a:t>SmartSDR</a:t>
            </a:r>
            <a:endParaRPr lang="en-US" dirty="0"/>
          </a:p>
          <a:p>
            <a:r>
              <a:rPr lang="en-US" dirty="0"/>
              <a:t>There is a special version of </a:t>
            </a:r>
            <a:r>
              <a:rPr lang="en-US" dirty="0" err="1"/>
              <a:t>SmartSDR</a:t>
            </a:r>
            <a:r>
              <a:rPr lang="en-US" dirty="0"/>
              <a:t> for MAC now available ($99.99)</a:t>
            </a:r>
          </a:p>
          <a:p>
            <a:r>
              <a:rPr lang="en-US" dirty="0"/>
              <a:t>Linux Mint Cinnamon is a popular Windows alternative</a:t>
            </a:r>
          </a:p>
        </p:txBody>
      </p:sp>
      <p:pic>
        <p:nvPicPr>
          <p:cNvPr id="5" name="Picture 4">
            <a:extLst>
              <a:ext uri="{FF2B5EF4-FFF2-40B4-BE49-F238E27FC236}">
                <a16:creationId xmlns:a16="http://schemas.microsoft.com/office/drawing/2014/main" id="{426CA352-468A-C29D-1884-48298CFCA2FB}"/>
              </a:ext>
            </a:extLst>
          </p:cNvPr>
          <p:cNvPicPr>
            <a:picLocks noChangeAspect="1"/>
          </p:cNvPicPr>
          <p:nvPr/>
        </p:nvPicPr>
        <p:blipFill>
          <a:blip r:embed="rId2"/>
          <a:stretch>
            <a:fillRect/>
          </a:stretch>
        </p:blipFill>
        <p:spPr>
          <a:xfrm>
            <a:off x="6660018" y="2052918"/>
            <a:ext cx="5323818" cy="3822139"/>
          </a:xfrm>
          <a:prstGeom prst="rect">
            <a:avLst/>
          </a:prstGeom>
        </p:spPr>
      </p:pic>
    </p:spTree>
    <p:extLst>
      <p:ext uri="{BB962C8B-B14F-4D97-AF65-F5344CB8AC3E}">
        <p14:creationId xmlns:p14="http://schemas.microsoft.com/office/powerpoint/2010/main" val="1001860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5" name="Picture 14" descr="abstract design">
            <a:extLst>
              <a:ext uri="{FF2B5EF4-FFF2-40B4-BE49-F238E27FC236}">
                <a16:creationId xmlns:a16="http://schemas.microsoft.com/office/drawing/2014/main" id="{6D363037-1741-4470-A023-883E2FFD5840}"/>
              </a:ext>
            </a:extLst>
          </p:cNvPr>
          <p:cNvPicPr>
            <a:picLocks noChangeAspect="1"/>
          </p:cNvPicPr>
          <p:nvPr/>
        </p:nvPicPr>
        <p:blipFill rotWithShape="1">
          <a:blip r:embed="rId4">
            <a:duotone>
              <a:prstClr val="black"/>
              <a:schemeClr val="accent5">
                <a:tint val="45000"/>
                <a:satMod val="400000"/>
              </a:schemeClr>
            </a:duotone>
            <a:alphaModFix amt="25000"/>
          </a:blip>
          <a:srcRect t="18308" r="6818" b="2872"/>
          <a:stretch/>
        </p:blipFill>
        <p:spPr>
          <a:xfrm flipH="1">
            <a:off x="20" y="10"/>
            <a:ext cx="12191980" cy="6857990"/>
          </a:xfrm>
          <a:prstGeom prst="rect">
            <a:avLst/>
          </a:prstGeom>
        </p:spPr>
      </p:pic>
      <p:sp>
        <p:nvSpPr>
          <p:cNvPr id="12" name="Title 11">
            <a:extLst>
              <a:ext uri="{FF2B5EF4-FFF2-40B4-BE49-F238E27FC236}">
                <a16:creationId xmlns:a16="http://schemas.microsoft.com/office/drawing/2014/main" id="{970C361B-D32E-42E0-A41E-86C3D9AC886F}"/>
              </a:ext>
            </a:extLst>
          </p:cNvPr>
          <p:cNvSpPr>
            <a:spLocks noGrp="1"/>
          </p:cNvSpPr>
          <p:nvPr>
            <p:ph type="ctrTitle"/>
          </p:nvPr>
        </p:nvSpPr>
        <p:spPr>
          <a:xfrm>
            <a:off x="1154955" y="1447800"/>
            <a:ext cx="8825658" cy="3329581"/>
          </a:xfrm>
        </p:spPr>
        <p:txBody>
          <a:bodyPr>
            <a:normAutofit/>
          </a:bodyPr>
          <a:lstStyle/>
          <a:p>
            <a:r>
              <a:rPr lang="en-US" dirty="0"/>
              <a:t>Thank You!</a:t>
            </a:r>
            <a:endParaRPr lang="ru-RU" dirty="0"/>
          </a:p>
        </p:txBody>
      </p:sp>
      <p:sp>
        <p:nvSpPr>
          <p:cNvPr id="13" name="Subtitle 12">
            <a:extLst>
              <a:ext uri="{FF2B5EF4-FFF2-40B4-BE49-F238E27FC236}">
                <a16:creationId xmlns:a16="http://schemas.microsoft.com/office/drawing/2014/main" id="{336E726C-3DE4-41AA-88A0-C92B0C34163D}"/>
              </a:ext>
            </a:extLst>
          </p:cNvPr>
          <p:cNvSpPr>
            <a:spLocks noGrp="1"/>
          </p:cNvSpPr>
          <p:nvPr>
            <p:ph type="subTitle" idx="1"/>
          </p:nvPr>
        </p:nvSpPr>
        <p:spPr>
          <a:xfrm>
            <a:off x="1154955" y="4777380"/>
            <a:ext cx="8825658" cy="861420"/>
          </a:xfrm>
        </p:spPr>
        <p:txBody>
          <a:bodyPr>
            <a:normAutofit/>
          </a:bodyPr>
          <a:lstStyle/>
          <a:p>
            <a:r>
              <a:rPr lang="en-US" sz="2400" cap="none" dirty="0">
                <a:latin typeface="Bierstadt" panose="020B0004020202020204" pitchFamily="34" charset="0"/>
              </a:rPr>
              <a:t>dggtx1@gmail.com</a:t>
            </a:r>
            <a:endParaRPr lang="ru-RU" sz="2400" cap="none" dirty="0"/>
          </a:p>
        </p:txBody>
      </p:sp>
      <p:sp>
        <p:nvSpPr>
          <p:cNvPr id="57" name="Rectangle 56">
            <a:extLst>
              <a:ext uri="{FF2B5EF4-FFF2-40B4-BE49-F238E27FC236}">
                <a16:creationId xmlns:a16="http://schemas.microsoft.com/office/drawing/2014/main" id="{318E9D62-7BA3-4D5E-8915-0D0E8661E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1076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aking a selfie&#10;&#10;AI-generated content may be incorrect.">
            <a:extLst>
              <a:ext uri="{FF2B5EF4-FFF2-40B4-BE49-F238E27FC236}">
                <a16:creationId xmlns:a16="http://schemas.microsoft.com/office/drawing/2014/main" id="{79806DA3-2736-9622-E1F9-BD2F609267B0}"/>
              </a:ext>
            </a:extLst>
          </p:cNvPr>
          <p:cNvPicPr>
            <a:picLocks noChangeAspect="1"/>
          </p:cNvPicPr>
          <p:nvPr/>
        </p:nvPicPr>
        <p:blipFill>
          <a:blip r:embed="rId2"/>
          <a:stretch>
            <a:fillRect/>
          </a:stretch>
        </p:blipFill>
        <p:spPr>
          <a:xfrm>
            <a:off x="0" y="108114"/>
            <a:ext cx="12192000" cy="6641772"/>
          </a:xfrm>
          <a:prstGeom prst="rect">
            <a:avLst/>
          </a:prstGeom>
        </p:spPr>
      </p:pic>
    </p:spTree>
    <p:extLst>
      <p:ext uri="{BB962C8B-B14F-4D97-AF65-F5344CB8AC3E}">
        <p14:creationId xmlns:p14="http://schemas.microsoft.com/office/powerpoint/2010/main" val="3536111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D783D-80ED-4255-32B6-CA430D9C7F02}"/>
              </a:ext>
            </a:extLst>
          </p:cNvPr>
          <p:cNvSpPr>
            <a:spLocks noGrp="1"/>
          </p:cNvSpPr>
          <p:nvPr>
            <p:ph type="title"/>
          </p:nvPr>
        </p:nvSpPr>
        <p:spPr/>
        <p:txBody>
          <a:bodyPr/>
          <a:lstStyle/>
          <a:p>
            <a:r>
              <a:rPr lang="en-US" dirty="0"/>
              <a:t>Microsoft Windows is now a Service</a:t>
            </a:r>
          </a:p>
        </p:txBody>
      </p:sp>
      <p:sp>
        <p:nvSpPr>
          <p:cNvPr id="3" name="Content Placeholder 2">
            <a:extLst>
              <a:ext uri="{FF2B5EF4-FFF2-40B4-BE49-F238E27FC236}">
                <a16:creationId xmlns:a16="http://schemas.microsoft.com/office/drawing/2014/main" id="{296A74B2-D554-D309-93B4-41E28A99432E}"/>
              </a:ext>
            </a:extLst>
          </p:cNvPr>
          <p:cNvSpPr>
            <a:spLocks noGrp="1"/>
          </p:cNvSpPr>
          <p:nvPr>
            <p:ph idx="1"/>
          </p:nvPr>
        </p:nvSpPr>
        <p:spPr/>
        <p:txBody>
          <a:bodyPr>
            <a:normAutofit/>
          </a:bodyPr>
          <a:lstStyle/>
          <a:p>
            <a:r>
              <a:rPr lang="en-US" sz="2800" dirty="0"/>
              <a:t>YOU are the product!</a:t>
            </a:r>
          </a:p>
          <a:p>
            <a:r>
              <a:rPr lang="en-US" sz="2800" dirty="0"/>
              <a:t>Microsoft makes revenue from the targeted advertising aimed at you...</a:t>
            </a:r>
          </a:p>
          <a:p>
            <a:r>
              <a:rPr lang="en-US" sz="2800" dirty="0"/>
              <a:t>AND selling the information gathered from you to information brokers and other advertisers</a:t>
            </a:r>
          </a:p>
          <a:p>
            <a:r>
              <a:rPr lang="en-US" sz="2800" dirty="0"/>
              <a:t>Similar to the Google model</a:t>
            </a:r>
          </a:p>
        </p:txBody>
      </p:sp>
    </p:spTree>
    <p:extLst>
      <p:ext uri="{BB962C8B-B14F-4D97-AF65-F5344CB8AC3E}">
        <p14:creationId xmlns:p14="http://schemas.microsoft.com/office/powerpoint/2010/main" val="147080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AI-generated content may be incorrect.">
            <a:extLst>
              <a:ext uri="{FF2B5EF4-FFF2-40B4-BE49-F238E27FC236}">
                <a16:creationId xmlns:a16="http://schemas.microsoft.com/office/drawing/2014/main" id="{16292ABE-2DF8-E7B0-8EED-F2CF04B08144}"/>
              </a:ext>
            </a:extLst>
          </p:cNvPr>
          <p:cNvPicPr>
            <a:picLocks noChangeAspect="1"/>
          </p:cNvPicPr>
          <p:nvPr/>
        </p:nvPicPr>
        <p:blipFill>
          <a:blip r:embed="rId2"/>
          <a:stretch>
            <a:fillRect/>
          </a:stretch>
        </p:blipFill>
        <p:spPr>
          <a:xfrm>
            <a:off x="2767012" y="138112"/>
            <a:ext cx="6657975" cy="6581775"/>
          </a:xfrm>
          <a:prstGeom prst="rect">
            <a:avLst/>
          </a:prstGeom>
        </p:spPr>
      </p:pic>
    </p:spTree>
    <p:extLst>
      <p:ext uri="{BB962C8B-B14F-4D97-AF65-F5344CB8AC3E}">
        <p14:creationId xmlns:p14="http://schemas.microsoft.com/office/powerpoint/2010/main" val="99232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8D41-0012-0330-DE30-31878972D6C8}"/>
              </a:ext>
            </a:extLst>
          </p:cNvPr>
          <p:cNvSpPr>
            <a:spLocks noGrp="1"/>
          </p:cNvSpPr>
          <p:nvPr>
            <p:ph type="title"/>
          </p:nvPr>
        </p:nvSpPr>
        <p:spPr/>
        <p:txBody>
          <a:bodyPr/>
          <a:lstStyle/>
          <a:p>
            <a:r>
              <a:rPr lang="en-US" dirty="0"/>
              <a:t>What’s going to happen on October 14 – if I do nothing?</a:t>
            </a:r>
          </a:p>
        </p:txBody>
      </p:sp>
      <p:sp>
        <p:nvSpPr>
          <p:cNvPr id="3" name="Content Placeholder 2">
            <a:extLst>
              <a:ext uri="{FF2B5EF4-FFF2-40B4-BE49-F238E27FC236}">
                <a16:creationId xmlns:a16="http://schemas.microsoft.com/office/drawing/2014/main" id="{060DFD7D-6DB2-5A0B-5BC4-7A427DEB971B}"/>
              </a:ext>
            </a:extLst>
          </p:cNvPr>
          <p:cNvSpPr>
            <a:spLocks noGrp="1"/>
          </p:cNvSpPr>
          <p:nvPr>
            <p:ph idx="1"/>
          </p:nvPr>
        </p:nvSpPr>
        <p:spPr/>
        <p:txBody>
          <a:bodyPr>
            <a:normAutofit/>
          </a:bodyPr>
          <a:lstStyle/>
          <a:p>
            <a:r>
              <a:rPr lang="en-US" sz="2800" dirty="0"/>
              <a:t>Your Windows 10 computer </a:t>
            </a:r>
            <a:r>
              <a:rPr lang="en-US" sz="2800" b="1" u="sng" dirty="0"/>
              <a:t>will keep working</a:t>
            </a:r>
          </a:p>
          <a:p>
            <a:r>
              <a:rPr lang="en-US" sz="2800" dirty="0"/>
              <a:t>You will NO longer receive any updates from Microsoft, not even security updates</a:t>
            </a:r>
          </a:p>
          <a:p>
            <a:r>
              <a:rPr lang="en-US" sz="2800" dirty="0"/>
              <a:t>This means your machine will become more susceptible to viruses and exploits over time</a:t>
            </a:r>
          </a:p>
          <a:p>
            <a:r>
              <a:rPr lang="en-US" sz="2800" dirty="0"/>
              <a:t>Some applications may eventually stop working (if that software vendor decides to de-support Windows 10)</a:t>
            </a:r>
          </a:p>
        </p:txBody>
      </p:sp>
    </p:spTree>
    <p:extLst>
      <p:ext uri="{BB962C8B-B14F-4D97-AF65-F5344CB8AC3E}">
        <p14:creationId xmlns:p14="http://schemas.microsoft.com/office/powerpoint/2010/main" val="188308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0C987673-D02A-EBCF-C002-C74A1C69DCBC}"/>
              </a:ext>
            </a:extLst>
          </p:cNvPr>
          <p:cNvPicPr>
            <a:picLocks noChangeAspect="1"/>
          </p:cNvPicPr>
          <p:nvPr/>
        </p:nvPicPr>
        <p:blipFill>
          <a:blip r:embed="rId2"/>
          <a:stretch>
            <a:fillRect/>
          </a:stretch>
        </p:blipFill>
        <p:spPr>
          <a:xfrm>
            <a:off x="2358390" y="0"/>
            <a:ext cx="7475220" cy="6858000"/>
          </a:xfrm>
          <a:prstGeom prst="rect">
            <a:avLst/>
          </a:prstGeom>
        </p:spPr>
      </p:pic>
    </p:spTree>
    <p:extLst>
      <p:ext uri="{BB962C8B-B14F-4D97-AF65-F5344CB8AC3E}">
        <p14:creationId xmlns:p14="http://schemas.microsoft.com/office/powerpoint/2010/main" val="1250313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DE2E1-5F7E-51E2-EE25-D188DC12B21C}"/>
              </a:ext>
            </a:extLst>
          </p:cNvPr>
          <p:cNvSpPr>
            <a:spLocks noGrp="1"/>
          </p:cNvSpPr>
          <p:nvPr>
            <p:ph type="title"/>
          </p:nvPr>
        </p:nvSpPr>
        <p:spPr/>
        <p:txBody>
          <a:bodyPr/>
          <a:lstStyle/>
          <a:p>
            <a:r>
              <a:rPr lang="en-US" dirty="0"/>
              <a:t>IF you are sticking with Windows 10 – GET Extended Updates!</a:t>
            </a:r>
          </a:p>
        </p:txBody>
      </p:sp>
      <p:sp>
        <p:nvSpPr>
          <p:cNvPr id="3" name="Content Placeholder 2">
            <a:extLst>
              <a:ext uri="{FF2B5EF4-FFF2-40B4-BE49-F238E27FC236}">
                <a16:creationId xmlns:a16="http://schemas.microsoft.com/office/drawing/2014/main" id="{50C2E504-14DC-D747-63C3-85D2DAC9C37E}"/>
              </a:ext>
            </a:extLst>
          </p:cNvPr>
          <p:cNvSpPr>
            <a:spLocks noGrp="1"/>
          </p:cNvSpPr>
          <p:nvPr>
            <p:ph idx="1"/>
          </p:nvPr>
        </p:nvSpPr>
        <p:spPr/>
        <p:txBody>
          <a:bodyPr>
            <a:normAutofit fontScale="92500" lnSpcReduction="10000"/>
          </a:bodyPr>
          <a:lstStyle/>
          <a:p>
            <a:r>
              <a:rPr lang="en-US" sz="2400" dirty="0"/>
              <a:t>Easy to register to receive Extended Security Updates</a:t>
            </a:r>
          </a:p>
          <a:p>
            <a:r>
              <a:rPr lang="en-US" sz="2400" dirty="0"/>
              <a:t>FREE! (with a catch)</a:t>
            </a:r>
          </a:p>
          <a:p>
            <a:r>
              <a:rPr lang="en-US" sz="2400" dirty="0"/>
              <a:t>Will get only Security updates until October 14, 2026. Gives you a year to plan to do something else.</a:t>
            </a:r>
          </a:p>
          <a:p>
            <a:endParaRPr lang="en-US" sz="2400" dirty="0"/>
          </a:p>
          <a:p>
            <a:pPr marL="0" indent="0">
              <a:buNone/>
            </a:pPr>
            <a:r>
              <a:rPr lang="en-US" sz="2400" dirty="0"/>
              <a:t>WHAT’S THE CATCH?</a:t>
            </a:r>
          </a:p>
          <a:p>
            <a:r>
              <a:rPr lang="en-US" sz="2400" b="1" u="sng" dirty="0"/>
              <a:t>You MUST register with a Microsoft Account</a:t>
            </a:r>
            <a:r>
              <a:rPr lang="en-US" sz="2400" dirty="0"/>
              <a:t>. This will backup settings from your computer (and also allows Microsoft to collect telemetry tied to you)</a:t>
            </a:r>
          </a:p>
          <a:p>
            <a:r>
              <a:rPr lang="en-US" sz="2400" dirty="0"/>
              <a:t>You can switch to a “local” account after registration, but Microsoft will still be tracking you</a:t>
            </a:r>
          </a:p>
        </p:txBody>
      </p:sp>
    </p:spTree>
    <p:extLst>
      <p:ext uri="{BB962C8B-B14F-4D97-AF65-F5344CB8AC3E}">
        <p14:creationId xmlns:p14="http://schemas.microsoft.com/office/powerpoint/2010/main" val="1529713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TM78884036_DIGITAL ION DESIGN_SL_V1.pptx" id="{AD58A1CE-E9E9-4C2E-83A0-65FD4522F93A}" vid="{1E9553B9-AA04-4A15-9836-1E06682578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C30393A-FEC6-4A44-9E4A-6EA49F1F7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16958A-754B-4396-9457-FD7A427A37DD}">
  <ds:schemaRefs>
    <ds:schemaRef ds:uri="http://schemas.microsoft.com/sharepoint/v3/contenttype/forms"/>
  </ds:schemaRefs>
</ds:datastoreItem>
</file>

<file path=customXml/itemProps3.xml><?xml version="1.0" encoding="utf-8"?>
<ds:datastoreItem xmlns:ds="http://schemas.openxmlformats.org/officeDocument/2006/customXml" ds:itemID="{048C88F1-1664-415F-AFCE-F6CF4580981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Digital design</Template>
  <TotalTime>281</TotalTime>
  <Words>1371</Words>
  <Application>Microsoft Office PowerPoint</Application>
  <PresentationFormat>Widescreen</PresentationFormat>
  <Paragraphs>119</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Bierstadt</vt:lpstr>
      <vt:lpstr>Calibri</vt:lpstr>
      <vt:lpstr>Century Gothic</vt:lpstr>
      <vt:lpstr>Wingdings 3</vt:lpstr>
      <vt:lpstr>Ion</vt:lpstr>
      <vt:lpstr>Windows 10 End of Support</vt:lpstr>
      <vt:lpstr>PowerPoint Presentation</vt:lpstr>
      <vt:lpstr>PowerPoint Presentation</vt:lpstr>
      <vt:lpstr>PowerPoint Presentation</vt:lpstr>
      <vt:lpstr>Microsoft Windows is now a Service</vt:lpstr>
      <vt:lpstr>PowerPoint Presentation</vt:lpstr>
      <vt:lpstr>What’s going to happen on October 14 – if I do nothing?</vt:lpstr>
      <vt:lpstr>PowerPoint Presentation</vt:lpstr>
      <vt:lpstr>IF you are sticking with Windows 10 – GET Extended Updates!</vt:lpstr>
      <vt:lpstr>PowerPoint Presentation</vt:lpstr>
      <vt:lpstr>BUY A NEW COMPUTER!!!</vt:lpstr>
      <vt:lpstr>NEW Computer – budget?</vt:lpstr>
      <vt:lpstr>Lower cost alternatives!</vt:lpstr>
      <vt:lpstr>PowerPoint Presentation</vt:lpstr>
      <vt:lpstr>PowerPoint Presentation</vt:lpstr>
      <vt:lpstr>Budget busters! Consider a non-certified config</vt:lpstr>
      <vt:lpstr>PowerPoint Presentation</vt:lpstr>
      <vt:lpstr>My suggestions:</vt:lpstr>
      <vt:lpstr>Upgrade to Windows 11</vt:lpstr>
      <vt:lpstr>IF your machine is compatible with Windows 11?</vt:lpstr>
      <vt:lpstr>IF your machine is NOT compatible with Windows 11?</vt:lpstr>
      <vt:lpstr>BACKUP!</vt:lpstr>
      <vt:lpstr>EaseUS Todo Backup Free tutorial</vt:lpstr>
      <vt:lpstr>Upgrade HDD with SSD or NVMe?</vt:lpstr>
      <vt:lpstr>FRESH INSTALL vs UPGRADE IN PLACE</vt:lpstr>
      <vt:lpstr>New, recommended tool: Flyoobe</vt:lpstr>
      <vt:lpstr>Flyoobe features</vt:lpstr>
      <vt:lpstr>Flyoobe Tutorials</vt:lpstr>
      <vt:lpstr>Alternate tool for installs: Rufus</vt:lpstr>
      <vt:lpstr>Another choice: Switch to Linux or Mac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Gilpin</dc:creator>
  <cp:lastModifiedBy>David Gilpin</cp:lastModifiedBy>
  <cp:revision>22</cp:revision>
  <dcterms:created xsi:type="dcterms:W3CDTF">2025-10-09T17:03:36Z</dcterms:created>
  <dcterms:modified xsi:type="dcterms:W3CDTF">2025-10-09T23:30:59Z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